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6"/>
  </p:notesMasterIdLst>
  <p:handoutMasterIdLst>
    <p:handoutMasterId r:id="rId67"/>
  </p:handoutMasterIdLst>
  <p:sldIdLst>
    <p:sldId id="368" r:id="rId2"/>
    <p:sldId id="455" r:id="rId3"/>
    <p:sldId id="384" r:id="rId4"/>
    <p:sldId id="385" r:id="rId5"/>
    <p:sldId id="387" r:id="rId6"/>
    <p:sldId id="388" r:id="rId7"/>
    <p:sldId id="389" r:id="rId8"/>
    <p:sldId id="390" r:id="rId9"/>
    <p:sldId id="445" r:id="rId10"/>
    <p:sldId id="391" r:id="rId11"/>
    <p:sldId id="371" r:id="rId12"/>
    <p:sldId id="431" r:id="rId13"/>
    <p:sldId id="432" r:id="rId14"/>
    <p:sldId id="451" r:id="rId15"/>
    <p:sldId id="452" r:id="rId16"/>
    <p:sldId id="433" r:id="rId17"/>
    <p:sldId id="434" r:id="rId18"/>
    <p:sldId id="435" r:id="rId19"/>
    <p:sldId id="436" r:id="rId20"/>
    <p:sldId id="449" r:id="rId21"/>
    <p:sldId id="450" r:id="rId22"/>
    <p:sldId id="437" r:id="rId23"/>
    <p:sldId id="312" r:id="rId24"/>
    <p:sldId id="291" r:id="rId25"/>
    <p:sldId id="357" r:id="rId26"/>
    <p:sldId id="344" r:id="rId27"/>
    <p:sldId id="333" r:id="rId28"/>
    <p:sldId id="454" r:id="rId29"/>
    <p:sldId id="392" r:id="rId30"/>
    <p:sldId id="393" r:id="rId31"/>
    <p:sldId id="394" r:id="rId32"/>
    <p:sldId id="395" r:id="rId33"/>
    <p:sldId id="396" r:id="rId34"/>
    <p:sldId id="397" r:id="rId35"/>
    <p:sldId id="398" r:id="rId36"/>
    <p:sldId id="399" r:id="rId37"/>
    <p:sldId id="400" r:id="rId38"/>
    <p:sldId id="439" r:id="rId39"/>
    <p:sldId id="457" r:id="rId40"/>
    <p:sldId id="440" r:id="rId41"/>
    <p:sldId id="401" r:id="rId42"/>
    <p:sldId id="406" r:id="rId43"/>
    <p:sldId id="443" r:id="rId44"/>
    <p:sldId id="444" r:id="rId45"/>
    <p:sldId id="407" r:id="rId46"/>
    <p:sldId id="408" r:id="rId47"/>
    <p:sldId id="409" r:id="rId48"/>
    <p:sldId id="410" r:id="rId49"/>
    <p:sldId id="411" r:id="rId50"/>
    <p:sldId id="412" r:id="rId51"/>
    <p:sldId id="413" r:id="rId52"/>
    <p:sldId id="402" r:id="rId53"/>
    <p:sldId id="424" r:id="rId54"/>
    <p:sldId id="425" r:id="rId55"/>
    <p:sldId id="426" r:id="rId56"/>
    <p:sldId id="453" r:id="rId57"/>
    <p:sldId id="456" r:id="rId58"/>
    <p:sldId id="427" r:id="rId59"/>
    <p:sldId id="442" r:id="rId60"/>
    <p:sldId id="446" r:id="rId61"/>
    <p:sldId id="447" r:id="rId62"/>
    <p:sldId id="448" r:id="rId63"/>
    <p:sldId id="428" r:id="rId64"/>
    <p:sldId id="295" r:id="rId65"/>
  </p:sldIdLst>
  <p:sldSz cx="9144000" cy="6858000" type="screen4x3"/>
  <p:notesSz cx="6888163" cy="100187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45" autoAdjust="0"/>
  </p:normalViewPr>
  <p:slideViewPr>
    <p:cSldViewPr>
      <p:cViewPr>
        <p:scale>
          <a:sx n="91" d="100"/>
          <a:sy n="91" d="100"/>
        </p:scale>
        <p:origin x="-137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621" cy="501497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th-TH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900934" y="0"/>
            <a:ext cx="2985621" cy="501497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51B2F050-D2E8-4E28-BADF-498658685D37}" type="datetimeFigureOut">
              <a:rPr lang="th-TH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18/08/63</a:t>
            </a:fld>
            <a:endParaRPr lang="th-TH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515615"/>
            <a:ext cx="2985621" cy="50149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th-TH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900934" y="9515615"/>
            <a:ext cx="2985621" cy="50149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F9140819-3FF3-4270-BBC7-BE08B5DE719D}" type="slidenum">
              <a:rPr lang="th-TH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‹#›</a:t>
            </a:fld>
            <a:endParaRPr lang="th-TH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39972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fld id="{B869CFC6-270D-4A55-93F3-8E933F6A1ADD}" type="datetimeFigureOut">
              <a:rPr lang="th-TH" smtClean="0"/>
              <a:pPr/>
              <a:t>18/08/63</a:t>
            </a:fld>
            <a:endParaRPr lang="th-TH" dirty="0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endParaRPr lang="th-TH" dirty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th-TH" dirty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 smtClean="0"/>
              <a:t>ระดับที่สอง</a:t>
            </a:r>
          </a:p>
          <a:p>
            <a:pPr lvl="2"/>
            <a:r>
              <a:rPr lang="th-TH" dirty="0" smtClean="0"/>
              <a:t>ระดับที่สาม</a:t>
            </a:r>
          </a:p>
          <a:p>
            <a:pPr lvl="3"/>
            <a:r>
              <a:rPr lang="th-TH" dirty="0" smtClean="0"/>
              <a:t>ระดับที่สี่</a:t>
            </a:r>
          </a:p>
          <a:p>
            <a:pPr lvl="4"/>
            <a:r>
              <a:rPr lang="th-TH" dirty="0" smtClean="0"/>
              <a:t>ระดับที่ห้า</a:t>
            </a:r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1" y="9516038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901699" y="9516038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fld id="{2D7ECA79-8AF3-43C5-A6A4-5CDACE19A9E2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60265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TH SarabunIT๙" panose="020B0500040200020003" pitchFamily="34" charset="-34"/>
        <a:ea typeface="+mn-ea"/>
        <a:cs typeface="TH SarabunIT๙" panose="020B0500040200020003" pitchFamily="34" charset="-34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TH SarabunIT๙" panose="020B0500040200020003" pitchFamily="34" charset="-34"/>
        <a:ea typeface="+mn-ea"/>
        <a:cs typeface="TH SarabunIT๙" panose="020B0500040200020003" pitchFamily="34" charset="-34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TH SarabunIT๙" panose="020B0500040200020003" pitchFamily="34" charset="-34"/>
        <a:ea typeface="+mn-ea"/>
        <a:cs typeface="TH SarabunIT๙" panose="020B0500040200020003" pitchFamily="34" charset="-34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TH SarabunIT๙" panose="020B0500040200020003" pitchFamily="34" charset="-34"/>
        <a:ea typeface="+mn-ea"/>
        <a:cs typeface="TH SarabunIT๙" panose="020B0500040200020003" pitchFamily="34" charset="-34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TH SarabunIT๙" panose="020B0500040200020003" pitchFamily="34" charset="-34"/>
        <a:ea typeface="+mn-ea"/>
        <a:cs typeface="TH SarabunIT๙" panose="020B0500040200020003" pitchFamily="34" charset="-34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67CF3-04B8-4227-A99D-0CB84C11B981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287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defRPr>
            </a:lvl1pPr>
          </a:lstStyle>
          <a:p>
            <a:r>
              <a:rPr kumimoji="0" lang="th-TH" dirty="0" smtClean="0"/>
              <a:t>คลิกเพื่อแก้ไขลักษณะชื่อเรื่องต้นแบบ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BF7F-C070-40B4-983D-65400089A06C}" type="datetimeFigureOut">
              <a:rPr lang="th-TH" smtClean="0"/>
              <a:t>18/08/63</a:t>
            </a:fld>
            <a:endParaRPr lang="th-TH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1A7D-1F98-46D0-B74D-4B9E31AE8791}" type="slidenum">
              <a:rPr lang="th-TH" smtClean="0"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BF7F-C070-40B4-983D-65400089A06C}" type="datetimeFigureOut">
              <a:rPr lang="th-TH" smtClean="0"/>
              <a:t>18/08/63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1A7D-1F98-46D0-B74D-4B9E31AE879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BF7F-C070-40B4-983D-65400089A06C}" type="datetimeFigureOut">
              <a:rPr lang="th-TH" smtClean="0"/>
              <a:t>18/08/63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1A7D-1F98-46D0-B74D-4B9E31AE879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BF7F-C070-40B4-983D-65400089A06C}" type="datetimeFigureOut">
              <a:rPr lang="th-TH" smtClean="0"/>
              <a:t>18/08/63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1A7D-1F98-46D0-B74D-4B9E31AE879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defRPr>
            </a:lvl1pPr>
          </a:lstStyle>
          <a:p>
            <a:r>
              <a:rPr kumimoji="0" lang="th-TH" dirty="0" smtClean="0"/>
              <a:t>คลิกเพื่อแก้ไขลักษณะชื่อเรื่องต้นแบบ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BF7F-C070-40B4-983D-65400089A06C}" type="datetimeFigureOut">
              <a:rPr lang="th-TH" smtClean="0"/>
              <a:t>18/08/63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1A7D-1F98-46D0-B74D-4B9E31AE8791}" type="slidenum">
              <a:rPr lang="th-TH" smtClean="0"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BF7F-C070-40B4-983D-65400089A06C}" type="datetimeFigureOut">
              <a:rPr lang="th-TH" smtClean="0"/>
              <a:t>18/08/63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1A7D-1F98-46D0-B74D-4B9E31AE879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BF7F-C070-40B4-983D-65400089A06C}" type="datetimeFigureOut">
              <a:rPr lang="th-TH" smtClean="0"/>
              <a:t>18/08/63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1A7D-1F98-46D0-B74D-4B9E31AE879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defRPr>
            </a:lvl1pPr>
          </a:lstStyle>
          <a:p>
            <a:r>
              <a:rPr kumimoji="0" lang="th-TH" dirty="0" smtClean="0"/>
              <a:t>คลิกเพื่อแก้ไขลักษณะชื่อเรื่องต้นแบบ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BF7F-C070-40B4-983D-65400089A06C}" type="datetimeFigureOut">
              <a:rPr lang="th-TH" smtClean="0"/>
              <a:t>18/08/63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1A7D-1F98-46D0-B74D-4B9E31AE879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BF7F-C070-40B4-983D-65400089A06C}" type="datetimeFigureOut">
              <a:rPr lang="th-TH" smtClean="0"/>
              <a:t>18/08/63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1A7D-1F98-46D0-B74D-4B9E31AE879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defRPr>
            </a:lvl1pPr>
          </a:lstStyle>
          <a:p>
            <a:r>
              <a:rPr kumimoji="0" lang="th-TH" dirty="0" smtClean="0"/>
              <a:t>คลิกเพื่อแก้ไขลักษณะชื่อเรื่องต้นแบบ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BF7F-C070-40B4-983D-65400089A06C}" type="datetimeFigureOut">
              <a:rPr lang="th-TH" smtClean="0"/>
              <a:t>18/08/63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1A7D-1F98-46D0-B74D-4B9E31AE879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TH SarabunIT๙" panose="020B0500040200020003" pitchFamily="34" charset="-34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TH SarabunIT๙" panose="020B0500040200020003" pitchFamily="34" charset="-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BF7F-C070-40B4-983D-65400089A06C}" type="datetimeFigureOut">
              <a:rPr lang="th-TH" smtClean="0"/>
              <a:t>18/08/63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75D1A7D-1F98-46D0-B74D-4B9E31AE8791}" type="slidenum">
              <a:rPr lang="th-TH" smtClean="0"/>
              <a:t>‹#›</a:t>
            </a:fld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TH SarabunIT๙" panose="020B0500040200020003" pitchFamily="34" charset="-34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TH SarabunIT๙" panose="020B0500040200020003" pitchFamily="34" charset="-3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TH SarabunIT๙" panose="020B0500040200020003" pitchFamily="34" charset="-34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TH SarabunIT๙" panose="020B0500040200020003" pitchFamily="34" charset="-34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 dirty="0" smtClean="0"/>
              <a:t>คลิกเพื่อแก้ไขลักษณะชื่อเรื่องต้นแบบ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dirty="0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dirty="0" smtClean="0"/>
              <a:t>ระดับที่สอง</a:t>
            </a:r>
          </a:p>
          <a:p>
            <a:pPr lvl="2" eaLnBrk="1" latinLnBrk="0" hangingPunct="1"/>
            <a:r>
              <a:rPr kumimoji="0" lang="th-TH" dirty="0" smtClean="0"/>
              <a:t>ระดับที่สาม</a:t>
            </a:r>
          </a:p>
          <a:p>
            <a:pPr lvl="3" eaLnBrk="1" latinLnBrk="0" hangingPunct="1"/>
            <a:r>
              <a:rPr kumimoji="0" lang="th-TH" dirty="0" smtClean="0"/>
              <a:t>ระดับที่สี่</a:t>
            </a:r>
          </a:p>
          <a:p>
            <a:pPr lvl="4" eaLnBrk="1" latinLnBrk="0" hangingPunct="1"/>
            <a:r>
              <a:rPr kumimoji="0" lang="th-TH" dirty="0" smtClean="0"/>
              <a:t>ระดับที่ห้า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fld id="{CE5CBF7F-C070-40B4-983D-65400089A06C}" type="datetimeFigureOut">
              <a:rPr lang="th-TH" smtClean="0"/>
              <a:pPr/>
              <a:t>18/08/63</a:t>
            </a:fld>
            <a:endParaRPr lang="th-TH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fld id="{275D1A7D-1F98-46D0-B74D-4B9E31AE8791}" type="slidenum">
              <a:rPr lang="th-TH" smtClean="0"/>
              <a:pPr/>
              <a:t>‹#›</a:t>
            </a:fld>
            <a:endParaRPr lang="th-TH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>
                <a:latin typeface="TH SarabunIT๙" panose="020B0500040200020003" pitchFamily="34" charset="-34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>
                <a:latin typeface="TH SarabunIT๙" panose="020B0500040200020003" pitchFamily="34" charset="-34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TH SarabunIT๙" panose="020B0500040200020003" pitchFamily="34" charset="-34"/>
          <a:ea typeface="+mj-ea"/>
          <a:cs typeface="TH SarabunIT๙" panose="020B0500040200020003" pitchFamily="34" charset="-34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TH SarabunIT๙" panose="020B0500040200020003" pitchFamily="34" charset="-34"/>
          <a:ea typeface="+mn-ea"/>
          <a:cs typeface="TH SarabunIT๙" panose="020B0500040200020003" pitchFamily="34" charset="-34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TH SarabunIT๙" panose="020B0500040200020003" pitchFamily="34" charset="-34"/>
          <a:ea typeface="+mn-ea"/>
          <a:cs typeface="TH SarabunIT๙" panose="020B0500040200020003" pitchFamily="34" charset="-34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TH SarabunIT๙" panose="020B0500040200020003" pitchFamily="34" charset="-34"/>
          <a:ea typeface="+mn-ea"/>
          <a:cs typeface="TH SarabunIT๙" panose="020B0500040200020003" pitchFamily="34" charset="-34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TH SarabunIT๙" panose="020B0500040200020003" pitchFamily="34" charset="-34"/>
          <a:ea typeface="+mn-ea"/>
          <a:cs typeface="TH SarabunIT๙" panose="020B0500040200020003" pitchFamily="34" charset="-34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TH SarabunIT๙" panose="020B0500040200020003" pitchFamily="34" charset="-34"/>
          <a:ea typeface="+mn-ea"/>
          <a:cs typeface="TH SarabunIT๙" panose="020B0500040200020003" pitchFamily="34" charset="-34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plebanhad@hotmail.co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5.png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69.jpe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2655"/>
            <a:ext cx="2350428" cy="292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646" y="5517232"/>
            <a:ext cx="421442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4790" y="2132856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000" b="1" dirty="0" smtClean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นวัตกรรมขยะสร้างสุข</a:t>
            </a:r>
            <a:endParaRPr lang="th-TH" sz="8000" b="1" dirty="0">
              <a:solidFill>
                <a:srgbClr val="00B05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790" y="3454687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ศูนย์พัฒนาเด็กเล็กองค์การบริหารส่วนตำบลบ้านหาด</a:t>
            </a:r>
          </a:p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สังกัดองค์การบริหารส่วนตำบลบ้านหาด </a:t>
            </a:r>
          </a:p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อำเภอบ้านลาด จังหวัดเพชรบุรี</a:t>
            </a:r>
          </a:p>
        </p:txBody>
      </p:sp>
    </p:spTree>
    <p:extLst>
      <p:ext uri="{BB962C8B-B14F-4D97-AF65-F5344CB8AC3E}">
        <p14:creationId xmlns:p14="http://schemas.microsoft.com/office/powerpoint/2010/main" val="328534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936104"/>
          </a:xfrm>
        </p:spPr>
        <p:txBody>
          <a:bodyPr>
            <a:normAutofit/>
          </a:bodyPr>
          <a:lstStyle/>
          <a:p>
            <a:r>
              <a:rPr lang="th-TH" b="1" dirty="0"/>
              <a:t>การดำเนินงานตาม</a:t>
            </a:r>
            <a:r>
              <a:rPr lang="th-TH" b="1" dirty="0" smtClean="0"/>
              <a:t>กิจกรรม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4389120"/>
          </a:xfrm>
        </p:spPr>
        <p:txBody>
          <a:bodyPr>
            <a:noAutofit/>
          </a:bodyPr>
          <a:lstStyle/>
          <a:p>
            <a:pPr lvl="0"/>
            <a:r>
              <a:rPr lang="th-TH" sz="2000" dirty="0" smtClean="0"/>
              <a:t>จัด</a:t>
            </a:r>
            <a:r>
              <a:rPr lang="th-TH" sz="2000" dirty="0"/>
              <a:t>กิจกรรม อบรมให้ความรู้ในเรื่องการบริหารจัดการขยะต้นทางให้แก่ เด็ก ผู้ปกครอง เยาวชน ประชาชนทั่วไป  </a:t>
            </a:r>
            <a:endParaRPr lang="en-US" sz="2000" dirty="0"/>
          </a:p>
          <a:p>
            <a:pPr lvl="0"/>
            <a:r>
              <a:rPr lang="th-TH" sz="2000" dirty="0"/>
              <a:t>การจัดกิจกรรมรณรงค์ 3ช: ใช้น้อย ใช้ซ้ำ นำกลับมาใช้ใหม่ หรือ 3</a:t>
            </a:r>
            <a:r>
              <a:rPr lang="en-US" sz="2000" dirty="0" err="1"/>
              <a:t>Rs</a:t>
            </a:r>
            <a:r>
              <a:rPr lang="th-TH" sz="2000" dirty="0"/>
              <a:t>: </a:t>
            </a:r>
            <a:r>
              <a:rPr lang="en-US" sz="2000" dirty="0"/>
              <a:t>Reduce Reuse Recycle</a:t>
            </a:r>
            <a:r>
              <a:rPr lang="th-TH" sz="2000" dirty="0"/>
              <a:t> ให้เป็นรูปธรรมและเกิดผลสัมฤทธิ์ </a:t>
            </a:r>
            <a:endParaRPr lang="en-US" sz="2000" dirty="0"/>
          </a:p>
          <a:p>
            <a:pPr lvl="0"/>
            <a:r>
              <a:rPr lang="th-TH" sz="2000" dirty="0"/>
              <a:t>ส่งเสริมให้เด็กและบุคลากรทางการศึกษาของ ศูนย์พัฒนาเด็กเล็ก </a:t>
            </a:r>
            <a:r>
              <a:rPr lang="th-TH" sz="2000" dirty="0" err="1"/>
              <a:t>อบต</a:t>
            </a:r>
            <a:r>
              <a:rPr lang="th-TH" sz="2000" dirty="0"/>
              <a:t>.บ้านหาด จัดการขยะอินทรีย์หรือขยะเปียกด้วยตนเอง    </a:t>
            </a:r>
            <a:endParaRPr lang="en-US" sz="2000" dirty="0"/>
          </a:p>
          <a:p>
            <a:pPr lvl="0"/>
            <a:r>
              <a:rPr lang="th-TH" sz="2000" dirty="0"/>
              <a:t>ส่งเสริมให้ศูนย์พัฒนาเด็กเล็ก โรงเรียน  ครัวเรือนต้นแบบ และหน่วยงานในพื้นที่       จัดทำถังหมักปุ๋ยจากขยะอินทรีย์ หรือขยะเปียก  โดย </a:t>
            </a:r>
            <a:r>
              <a:rPr lang="th-TH" sz="2000" dirty="0" err="1"/>
              <a:t>อบต</a:t>
            </a:r>
            <a:r>
              <a:rPr lang="th-TH" sz="2000" dirty="0"/>
              <a:t>.บ้านหาดสนับสนุนจัดทำถังหมักปุ๋ยให้ทุกหน่วยงานในพื้นที่</a:t>
            </a:r>
            <a:endParaRPr lang="en-US" sz="2000" dirty="0"/>
          </a:p>
          <a:p>
            <a:pPr lvl="0"/>
            <a:r>
              <a:rPr lang="th-TH" sz="2000" dirty="0"/>
              <a:t>การจัดตั้งกองทุนพัฒนาเด็กปฐมวัย โดยรับบริจาคขยะรีไซเคิล และนำขยะที่คัดแยกแล้วไปจำหน่ายเพื่อเป็นรายได้   และนำรายได้จากการจำหน่ายขยะมาจัดสวัสดิการช่วยเหลือเด็กปฐมวัย จัดซื้อชุดนักเรียน ชุดพละ ให้แก่เด็ก</a:t>
            </a:r>
            <a:endParaRPr lang="en-US" sz="2000" dirty="0"/>
          </a:p>
          <a:p>
            <a:pPr lvl="0"/>
            <a:r>
              <a:rPr lang="th-TH" sz="2000" dirty="0"/>
              <a:t>จัดทำหลักสูตรขยะท้องถิ่น และนำไปใช้ในศูนย์พัฒนาเด็กเล็ก มีการจัดการเรียนการสอนในศูนย์พัฒนาเด็กเล็ก มีการผลิตสื่อการเรียนการสอนจากขยะรีไซเคิล ทำปุ๋ยหมักและปลูกผักปลอดสารพิษ</a:t>
            </a:r>
            <a:endParaRPr lang="en-US" sz="2000" dirty="0"/>
          </a:p>
          <a:p>
            <a:r>
              <a:rPr lang="th-TH" sz="2000" dirty="0" smtClean="0"/>
              <a:t>ประกาศ</a:t>
            </a:r>
            <a:r>
              <a:rPr lang="th-TH" sz="2000" dirty="0"/>
              <a:t>จัดตั้งศูนย์เรียนรู้    ศูนย์เรียนรู้ศูนย์พัฒนาเด็กเล็ก </a:t>
            </a:r>
            <a:r>
              <a:rPr lang="th-TH" sz="2000" dirty="0" err="1"/>
              <a:t>อบต</a:t>
            </a:r>
            <a:r>
              <a:rPr lang="th-TH" sz="2000" dirty="0"/>
              <a:t>.บ้านหาด   เป็นศูนย์ เรียนรู้ในการบริหารจัดการขยะและเป็นแหล่งเรียนรู้ให้กับหน่วยงานอื่นๆได้</a:t>
            </a:r>
            <a:endParaRPr lang="en-US" sz="2000" dirty="0"/>
          </a:p>
          <a:p>
            <a:pPr lvl="0"/>
            <a:r>
              <a:rPr lang="th-TH" sz="2000" dirty="0"/>
              <a:t>การบูร</a:t>
            </a:r>
            <a:r>
              <a:rPr lang="th-TH" sz="2000" dirty="0" err="1"/>
              <a:t>ณา</a:t>
            </a:r>
            <a:r>
              <a:rPr lang="th-TH" sz="2000" dirty="0"/>
              <a:t>การโครงการร่วมกับคณะกรรมการหมู่บ้าน หน่วยงานในพื้นที่  ที่ว่าการอำเภอบ้านลาด องค์การบริหารส่วนจังหวัด โรงพยาบาลบ้านลาด มหาวิทยาลัยราช</a:t>
            </a:r>
            <a:r>
              <a:rPr lang="th-TH" sz="2000" dirty="0" err="1"/>
              <a:t>ภัฎ</a:t>
            </a:r>
            <a:r>
              <a:rPr lang="th-TH" sz="2000" dirty="0"/>
              <a:t>เพชรบุรี สำนักงานส่งเสริมสนับสนุนสุขภาพ (</a:t>
            </a:r>
            <a:r>
              <a:rPr lang="th-TH" sz="2000" dirty="0" err="1"/>
              <a:t>สสส</a:t>
            </a:r>
            <a:r>
              <a:rPr lang="th-TH" sz="2000" dirty="0"/>
              <a:t>)</a:t>
            </a:r>
            <a:endParaRPr lang="en-US" sz="2000" dirty="0"/>
          </a:p>
          <a:p>
            <a:pPr lvl="0"/>
            <a:r>
              <a:rPr lang="th-TH" sz="2000" dirty="0"/>
              <a:t>ติดตามประเมินผลให้คำแนะนำอย่างต่อเนื่อง และมีการายงานผลการดำเนินงานให้ผู้บริหารทราบ</a:t>
            </a:r>
            <a:endParaRPr lang="en-US" sz="2000" dirty="0"/>
          </a:p>
          <a:p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332927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th-TH" dirty="0" smtClean="0">
                <a:latin typeface="TH SarabunIT๙" panose="020B0500040200020003" pitchFamily="34" charset="-34"/>
              </a:rPr>
              <a:t>ศูนย์เรียนรู้การบริหารจัดการขยะของ </a:t>
            </a:r>
            <a:r>
              <a:rPr lang="th-TH" dirty="0" err="1" smtClean="0">
                <a:latin typeface="TH SarabunIT๙" panose="020B0500040200020003" pitchFamily="34" charset="-34"/>
              </a:rPr>
              <a:t>ศพด</a:t>
            </a:r>
            <a:r>
              <a:rPr lang="th-TH" dirty="0" smtClean="0">
                <a:latin typeface="TH SarabunIT๙" panose="020B0500040200020003" pitchFamily="34" charset="-34"/>
              </a:rPr>
              <a:t>.บ้านหาด</a:t>
            </a:r>
            <a:endParaRPr lang="th-TH" dirty="0">
              <a:latin typeface="TH SarabunIT๙" panose="020B0500040200020003" pitchFamily="34" charset="-34"/>
            </a:endParaRPr>
          </a:p>
        </p:txBody>
      </p:sp>
      <p:pic>
        <p:nvPicPr>
          <p:cNvPr id="4" name="ตัวแทนเนื้อหา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8784976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7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800"/>
            <a:ext cx="345638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581794" y="548680"/>
            <a:ext cx="8003232" cy="79435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lt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 smtClean="0">
                <a:solidFill>
                  <a:schemeClr val="tx1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4400" dirty="0" smtClean="0">
                <a:solidFill>
                  <a:schemeClr val="tx1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กิจกรรมทอดผ้าป่าขยะเพื่อพัฒนาศูนย์พัฒนาเด็กเล็ก</a:t>
            </a:r>
            <a:endParaRPr lang="th-TH" sz="4400" dirty="0">
              <a:solidFill>
                <a:schemeClr val="tx1"/>
              </a:solidFill>
              <a:effectLst/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456" y="1628800"/>
            <a:ext cx="3791709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1" descr="à¸£à¸¹à¸à¸ à¸²à¸à¸à¸µà¹à¹à¸à¸µà¹à¸¢à¸§à¸à¹à¸­à¸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27292"/>
            <a:ext cx="2023006" cy="1390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รูปภาพ 8" descr="D:\ศิริณรวี\Camera\147072921014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386" y="4166254"/>
            <a:ext cx="4102950" cy="237734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825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56455" y="548680"/>
            <a:ext cx="8229600" cy="971465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กิจกรรมการให้ความรู้เรื่องการคัดแยก</a:t>
            </a:r>
            <a:r>
              <a:rPr lang="th-TH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ขยะกับเด็ก  </a:t>
            </a:r>
            <a:endParaRPr lang="th-TH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18434" name="Picture 2" descr="D:\ศิริณรวี\LINE\14706420998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2200" y="2356722"/>
            <a:ext cx="2248920" cy="399651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8435" name="Picture 3" descr="D:\ศิริณรวี\LINE\14706421053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6783"/>
            <a:ext cx="2304256" cy="409485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4" descr="D:\ศิริณรวี\LINE\14706421656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46783"/>
            <a:ext cx="2798415" cy="410000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83890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aster\Desktop\รูปเด็ก\116582963_751446115404844_7565478827693811493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801203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514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Master\Desktop\รูปเด็ก\117110465_676795276256802_6705104542668305227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801203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724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998984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กิจกรรมสอน</a:t>
            </a:r>
            <a:r>
              <a:rPr lang="th-TH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ให้เด็ก ๆ ได้เรียนรู้วิธีการทำปุ๋ยหมัก</a:t>
            </a:r>
          </a:p>
        </p:txBody>
      </p:sp>
      <p:pic>
        <p:nvPicPr>
          <p:cNvPr id="17410" name="Picture 2" descr="D:\ศิริณรวี\LINE\1470642075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1782893" cy="3168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D:\ศิริณรวี\LINE\1470641942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76872"/>
            <a:ext cx="1717976" cy="3054179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ศิริณรวี\LINE\14706419385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843" y="2276873"/>
            <a:ext cx="1723605" cy="3064186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ศิริณรวี\LINE\14684960138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49" y="2276871"/>
            <a:ext cx="1717975" cy="305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à¸à¸¥à¸à¸²à¸£à¸à¹à¸à¸«à¸²à¸£à¸¹à¸à¸ à¸²à¸à¸ªà¸³à¸«à¸£à¸±à¸ à¸à¸¢à¸°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t="25596" r="13385" b="19689"/>
          <a:stretch/>
        </p:blipFill>
        <p:spPr bwMode="auto">
          <a:xfrm>
            <a:off x="2843808" y="5589240"/>
            <a:ext cx="3240360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966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8368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48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กิจกรรมงานประดิษฐ์จากวัสดุเหลือใช้</a:t>
            </a:r>
          </a:p>
        </p:txBody>
      </p:sp>
      <p:pic>
        <p:nvPicPr>
          <p:cNvPr id="11266" name="Picture 2" descr="D:\ศิริณรวี\LINE\14706419970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58040"/>
            <a:ext cx="2469058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D:\ศิริณรวี\รูปกิจกรรมทั่วไป\IMG_25610304_1108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799" y="1700808"/>
            <a:ext cx="5040560" cy="3780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 descr="à¸à¸¥à¸à¸²à¸£à¸à¹à¸à¸«à¸²à¸£à¸¹à¸à¸ à¸²à¸à¸ªà¸³à¸«à¸£à¸±à¸ à¸£à¸µà¹à¸à¹à¸à¸´à¸¥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553236"/>
            <a:ext cx="3278223" cy="12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89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026" y="3790715"/>
            <a:ext cx="3768416" cy="2826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52275"/>
            <a:ext cx="3816424" cy="2862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30" y="492696"/>
            <a:ext cx="3875418" cy="290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91231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9" y="404267"/>
            <a:ext cx="4313601" cy="323520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17712"/>
            <a:ext cx="3744416" cy="280831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07042"/>
            <a:ext cx="3744416" cy="280831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76819"/>
            <a:ext cx="1872208" cy="249627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785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ศิริณรวี\ลงรูป1 มิ.ย.63\IMG_25630218_073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968884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842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6840760" cy="512892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068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102162" cy="532859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409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dirty="0" smtClean="0">
                <a:solidFill>
                  <a:schemeClr val="tx1"/>
                </a:solidFill>
                <a:latin typeface="TH SarabunIT๙" panose="020B0500040200020003" pitchFamily="34" charset="-34"/>
              </a:rPr>
              <a:t>แปลงผักปลอดสารพิษ สำหรับประกอบอาหารกลางวัน</a:t>
            </a:r>
            <a:endParaRPr lang="th-TH" dirty="0">
              <a:solidFill>
                <a:schemeClr val="tx1"/>
              </a:solidFill>
              <a:latin typeface="TH SarabunIT๙" panose="020B0500040200020003" pitchFamily="34" charset="-34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71439"/>
            <a:ext cx="4601633" cy="34512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51" y="1484784"/>
            <a:ext cx="3618402" cy="482453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61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84" y="3721784"/>
            <a:ext cx="3968546" cy="304233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D:\ศิริณรวี\รูปกิจกรรมทั่วไป\IMG_25610530_181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7768"/>
            <a:ext cx="4248472" cy="318635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9"/>
          <a:stretch/>
        </p:blipFill>
        <p:spPr bwMode="auto">
          <a:xfrm>
            <a:off x="5436096" y="1728001"/>
            <a:ext cx="2808312" cy="1759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7" y="2025004"/>
            <a:ext cx="3087641" cy="169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การทำปุ๋ยหมักจากขยะเศษอาหารในโรงเรียน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0745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928992" cy="208823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>
              <a:lnSpc>
                <a:spcPts val="4900"/>
              </a:lnSpc>
            </a:pPr>
            <a:r>
              <a:rPr lang="th-TH" sz="4800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th-TH" sz="4800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4000" b="1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กิจกรรมนำครัวเรือนต้นแบบการคัดแยกขยะฯ เข้าศึกษา</a:t>
            </a:r>
            <a:r>
              <a:rPr lang="th-TH" sz="4000" b="1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ดู</a:t>
            </a:r>
            <a:r>
              <a:rPr lang="th-TH" sz="4000" b="1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</a:t>
            </a:r>
            <a:br>
              <a:rPr lang="th-TH" sz="4000" b="1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4000" b="1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ณ </a:t>
            </a:r>
            <a:r>
              <a:rPr lang="th-TH" sz="4000" b="1" dirty="0" err="1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อบต</a:t>
            </a:r>
            <a:r>
              <a:rPr lang="th-TH" sz="4000" b="1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</a:t>
            </a:r>
            <a:r>
              <a:rPr lang="th-TH" sz="4000" b="1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ดอนแก้ว </a:t>
            </a:r>
            <a:r>
              <a:rPr lang="th-TH" sz="4000" b="1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</a:t>
            </a:r>
            <a:r>
              <a:rPr lang="th-TH" sz="4000" b="1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เทศบาลตำบลบ้านหลวง</a:t>
            </a:r>
            <a:br>
              <a:rPr lang="th-TH" sz="4000" b="1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จังหวัดเชียงใหม่ </a:t>
            </a:r>
          </a:p>
        </p:txBody>
      </p:sp>
      <p:pic>
        <p:nvPicPr>
          <p:cNvPr id="10" name="Picture 30" descr="D:\รูปภาพ 2561\ดูงานเชียงใหม่\26992754_1637742312939090_3806941318052600574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989" y="2276872"/>
            <a:ext cx="3817036" cy="2861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6" descr="D:\รูปภาพ 2561\ดูงานเชียงใหม่\26907456_1637743489605639_227845379206325478_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410140"/>
            <a:ext cx="3924436" cy="2923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84" y="5394396"/>
            <a:ext cx="1656184" cy="146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334070"/>
            <a:ext cx="2520280" cy="145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7138" y="5334070"/>
            <a:ext cx="1872208" cy="145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46" y="5317396"/>
            <a:ext cx="25241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94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th-TH" sz="3200" dirty="0" smtClean="0"/>
              <a:t/>
            </a:r>
            <a:br>
              <a:rPr lang="th-TH" sz="3200" dirty="0" smtClean="0"/>
            </a:br>
            <a:r>
              <a:rPr lang="th-TH" sz="3200" dirty="0" smtClean="0">
                <a:solidFill>
                  <a:schemeClr val="tx1"/>
                </a:solidFill>
              </a:rPr>
              <a:t> </a:t>
            </a:r>
            <a:r>
              <a:rPr lang="th-TH" sz="4000" dirty="0" smtClean="0">
                <a:solidFill>
                  <a:schemeClr val="tx1"/>
                </a:solidFill>
                <a:latin typeface="TH SarabunIT๙" panose="020B0500040200020003" pitchFamily="34" charset="-34"/>
              </a:rPr>
              <a:t> รณรงค์</a:t>
            </a:r>
            <a:r>
              <a:rPr lang="th-TH" sz="4000" dirty="0" smtClean="0">
                <a:solidFill>
                  <a:schemeClr val="tx1"/>
                </a:solidFill>
                <a:latin typeface="TH SarabunIT๙" panose="020B0500040200020003" pitchFamily="34" charset="-34"/>
              </a:rPr>
              <a:t>แต่งชุดรีไซเคิล และการแสดง </a:t>
            </a:r>
            <a:br>
              <a:rPr lang="th-TH" sz="4000" dirty="0" smtClean="0">
                <a:solidFill>
                  <a:schemeClr val="tx1"/>
                </a:solidFill>
                <a:latin typeface="TH SarabunIT๙" panose="020B0500040200020003" pitchFamily="34" charset="-34"/>
              </a:rPr>
            </a:br>
            <a:r>
              <a:rPr lang="th-TH" sz="4000" dirty="0" smtClean="0">
                <a:solidFill>
                  <a:schemeClr val="tx1"/>
                </a:solidFill>
                <a:latin typeface="TH SarabunIT๙" panose="020B0500040200020003" pitchFamily="34" charset="-34"/>
              </a:rPr>
              <a:t>“เต้นประกอบเพลงเขยิบมาแยกขยะ”</a:t>
            </a:r>
            <a:br>
              <a:rPr lang="th-TH" sz="4000" dirty="0" smtClean="0">
                <a:solidFill>
                  <a:schemeClr val="tx1"/>
                </a:solidFill>
                <a:latin typeface="TH SarabunIT๙" panose="020B0500040200020003" pitchFamily="34" charset="-34"/>
              </a:rPr>
            </a:br>
            <a:r>
              <a:rPr lang="th-TH" sz="4000" dirty="0" smtClean="0">
                <a:solidFill>
                  <a:schemeClr val="tx1"/>
                </a:solidFill>
                <a:latin typeface="TH SarabunIT๙" panose="020B0500040200020003" pitchFamily="34" charset="-34"/>
              </a:rPr>
              <a:t>  </a:t>
            </a:r>
            <a:endParaRPr lang="th-TH" sz="4000" dirty="0">
              <a:latin typeface="TH SarabunIT๙" panose="020B0500040200020003" pitchFamily="34" charset="-34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5" cy="438943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465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38267" y="548680"/>
            <a:ext cx="7632848" cy="720080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จัดตั้ง</a:t>
            </a:r>
            <a:r>
              <a:rPr lang="th-TH" sz="4800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โรงเรือนคัดแยก</a:t>
            </a:r>
            <a:r>
              <a:rPr lang="th-TH" sz="4800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ขยะ </a:t>
            </a:r>
            <a:endParaRPr lang="th-TH" sz="48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611560" y="4653136"/>
            <a:ext cx="3898776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th-TH" sz="4400" b="1" dirty="0" smtClean="0">
              <a:solidFill>
                <a:srgbClr val="00B05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ตัวแทนเนื้อหา 2"/>
          <p:cNvSpPr txBox="1">
            <a:spLocks/>
          </p:cNvSpPr>
          <p:nvPr/>
        </p:nvSpPr>
        <p:spPr>
          <a:xfrm>
            <a:off x="4788024" y="3284984"/>
            <a:ext cx="3898776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th-TH" sz="4400" b="1" dirty="0" smtClean="0">
              <a:solidFill>
                <a:srgbClr val="00B05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67" y="1772816"/>
            <a:ext cx="7693157" cy="4327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7745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590883" y="412805"/>
            <a:ext cx="8229600" cy="1143000"/>
          </a:xfrm>
        </p:spPr>
        <p:txBody>
          <a:bodyPr/>
          <a:lstStyle/>
          <a:p>
            <a:r>
              <a:rPr lang="th-TH" dirty="0" smtClean="0">
                <a:latin typeface="TH SarabunIT๙" panose="020B0500040200020003" pitchFamily="34" charset="-34"/>
              </a:rPr>
              <a:t>ติดตั้งป้ายประชาสัมพันธ์การคัดแยกขยะ</a:t>
            </a:r>
            <a:endParaRPr lang="th-TH" dirty="0">
              <a:latin typeface="TH SarabunIT๙" panose="020B0500040200020003" pitchFamily="34" charset="-34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t="15815" r="10777" b="19959"/>
          <a:stretch/>
        </p:blipFill>
        <p:spPr bwMode="auto">
          <a:xfrm>
            <a:off x="1115616" y="1556792"/>
            <a:ext cx="7180135" cy="489654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024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/>
            <a:r>
              <a:rPr lang="th-TH" dirty="0" smtClean="0"/>
              <a:t>เครื่องอัดถุงพลาสติก</a:t>
            </a:r>
            <a:endParaRPr lang="th-TH" dirty="0"/>
          </a:p>
        </p:txBody>
      </p:sp>
      <p:pic>
        <p:nvPicPr>
          <p:cNvPr id="4098" name="Picture 2" descr="D:\ศิริณรวี\ลงรูป1 มิ.ย.63\157077461609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624736" cy="4969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456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/>
              <a:t>ประสิทธิภาพของการ</a:t>
            </a:r>
            <a:r>
              <a:rPr lang="th-TH" b="1" dirty="0" smtClean="0"/>
              <a:t>ดำเนินงาน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จัดทำ</a:t>
            </a:r>
            <a:r>
              <a:rPr lang="th-TH" dirty="0"/>
              <a:t>หลักสูตรขยะท้องถิ่น และมีการนำใช้ในศูนย์พัฒนาเด็กเล็ก</a:t>
            </a:r>
            <a:endParaRPr lang="en-US" dirty="0"/>
          </a:p>
          <a:p>
            <a:pPr lvl="0"/>
            <a:r>
              <a:rPr lang="th-TH" dirty="0"/>
              <a:t> มีการจัดตั้งกองทุนขยะเพื่อพัฒนาคุณภาพชีวิต โดยการทอดผ้าป่าขยะเพื่อนำรายได้เข้าสมทบกองทุน</a:t>
            </a:r>
            <a:endParaRPr lang="en-US" dirty="0"/>
          </a:p>
          <a:p>
            <a:pPr lvl="0"/>
            <a:r>
              <a:rPr lang="en-US" dirty="0"/>
              <a:t> </a:t>
            </a:r>
            <a:r>
              <a:rPr lang="th-TH" dirty="0"/>
              <a:t>ประกาศจัดตั้งศูนย์เรียนรู้ในการบริหารจัดการขยะศูนย์พัฒนาเด็กเล็กองค์การบริหาร ส่วนตำบลบ้านหาด</a:t>
            </a:r>
            <a:endParaRPr lang="en-US" dirty="0"/>
          </a:p>
          <a:p>
            <a:endParaRPr lang="th-TH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69160"/>
            <a:ext cx="1889922" cy="16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60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07504" y="692696"/>
            <a:ext cx="8784976" cy="4104456"/>
          </a:xfrm>
        </p:spPr>
        <p:txBody>
          <a:bodyPr>
            <a:noAutofit/>
          </a:bodyPr>
          <a:lstStyle/>
          <a:p>
            <a:r>
              <a:rPr lang="th-TH" sz="2800" dirty="0"/>
              <a:t>1.  ชื่อผลงาน</a:t>
            </a:r>
            <a:r>
              <a:rPr lang="en-US" sz="2800" dirty="0"/>
              <a:t> :  </a:t>
            </a:r>
            <a:r>
              <a:rPr lang="th-TH" sz="2800" dirty="0" smtClean="0"/>
              <a:t> นวัตกรรม</a:t>
            </a:r>
            <a:r>
              <a:rPr lang="th-TH" sz="2800" dirty="0"/>
              <a:t>ขยะสร้าง</a:t>
            </a:r>
            <a:r>
              <a:rPr lang="th-TH" sz="2800" dirty="0" smtClean="0"/>
              <a:t>สุข </a:t>
            </a:r>
            <a:endParaRPr lang="en-US" sz="2800" dirty="0"/>
          </a:p>
          <a:p>
            <a:r>
              <a:rPr lang="th-TH" sz="2800" dirty="0"/>
              <a:t>2.  ชื่อผู้นำเสนอผลงาน</a:t>
            </a:r>
            <a:r>
              <a:rPr lang="en-US" sz="2800" dirty="0"/>
              <a:t>   :  </a:t>
            </a:r>
            <a:r>
              <a:rPr lang="th-TH" sz="2800" dirty="0"/>
              <a:t>นางสาวศิริพร  เอม</a:t>
            </a:r>
            <a:r>
              <a:rPr lang="th-TH" sz="2800" dirty="0" smtClean="0"/>
              <a:t>ดี  </a:t>
            </a:r>
            <a:endParaRPr lang="en-US" sz="2800" dirty="0"/>
          </a:p>
          <a:p>
            <a:r>
              <a:rPr lang="th-TH" sz="2800" dirty="0" smtClean="0"/>
              <a:t>ตำแหน่ง นักวิชาการ</a:t>
            </a:r>
            <a:r>
              <a:rPr lang="th-TH" sz="2800" dirty="0"/>
              <a:t>ศึกษาชำนาญ</a:t>
            </a:r>
            <a:r>
              <a:rPr lang="th-TH" sz="2800" dirty="0" smtClean="0"/>
              <a:t>การ </a:t>
            </a:r>
            <a:endParaRPr lang="th-TH" sz="2800" dirty="0" smtClean="0"/>
          </a:p>
          <a:p>
            <a:pPr marL="0" indent="0">
              <a:buNone/>
            </a:pPr>
            <a:r>
              <a:rPr lang="th-TH" sz="2800" dirty="0"/>
              <a:t> </a:t>
            </a:r>
            <a:r>
              <a:rPr lang="th-TH" sz="2800" dirty="0" smtClean="0"/>
              <a:t> </a:t>
            </a:r>
            <a:r>
              <a:rPr lang="th-TH" sz="2800" dirty="0" smtClean="0"/>
              <a:t>รักษาการ</a:t>
            </a:r>
            <a:r>
              <a:rPr lang="th-TH" sz="2800" dirty="0" smtClean="0"/>
              <a:t>ผู้อำนวยการกองการศึกษา ศาสนาและวัฒนธรรม</a:t>
            </a:r>
          </a:p>
          <a:p>
            <a:r>
              <a:rPr lang="th-TH" sz="2800" dirty="0" smtClean="0"/>
              <a:t>ศูนย์</a:t>
            </a:r>
            <a:r>
              <a:rPr lang="th-TH" sz="2800" dirty="0"/>
              <a:t>พัฒนาเด็กเล็กองค์การบริหารส่วนตำบลบ้าน</a:t>
            </a:r>
            <a:r>
              <a:rPr lang="th-TH" sz="2800" dirty="0" smtClean="0"/>
              <a:t>หาด</a:t>
            </a:r>
            <a:endParaRPr lang="en-US" sz="2800" dirty="0"/>
          </a:p>
          <a:p>
            <a:r>
              <a:rPr lang="th-TH" sz="2800" dirty="0"/>
              <a:t>สังกัด  </a:t>
            </a:r>
            <a:r>
              <a:rPr lang="th-TH" sz="2800" dirty="0" smtClean="0"/>
              <a:t>องค์การ</a:t>
            </a:r>
            <a:r>
              <a:rPr lang="th-TH" sz="2800" dirty="0"/>
              <a:t>บริหารส่วนตำบลบ้าน</a:t>
            </a:r>
            <a:r>
              <a:rPr lang="th-TH" sz="2800" dirty="0" smtClean="0"/>
              <a:t>หาด ตำบล</a:t>
            </a:r>
            <a:r>
              <a:rPr lang="th-TH" sz="2800" dirty="0"/>
              <a:t>บ้าน</a:t>
            </a:r>
            <a:r>
              <a:rPr lang="th-TH" sz="2800" dirty="0" smtClean="0"/>
              <a:t>หาด </a:t>
            </a:r>
            <a:endParaRPr lang="th-TH" sz="2800" dirty="0" smtClean="0"/>
          </a:p>
          <a:p>
            <a:r>
              <a:rPr lang="th-TH" sz="2800" dirty="0" smtClean="0"/>
              <a:t>อำเภอ</a:t>
            </a:r>
            <a:r>
              <a:rPr lang="th-TH" sz="2800" dirty="0"/>
              <a:t>บ้าน</a:t>
            </a:r>
            <a:r>
              <a:rPr lang="th-TH" sz="2800" dirty="0" smtClean="0"/>
              <a:t>ลาด </a:t>
            </a:r>
            <a:r>
              <a:rPr lang="en-US" sz="2800" dirty="0" smtClean="0"/>
              <a:t> </a:t>
            </a:r>
            <a:r>
              <a:rPr lang="th-TH" sz="2800" dirty="0" smtClean="0"/>
              <a:t>จังหวัด</a:t>
            </a:r>
            <a:r>
              <a:rPr lang="th-TH" sz="2800" dirty="0" smtClean="0"/>
              <a:t>เพชรบุรี  รหัสไปรษณีย์ 76150 </a:t>
            </a:r>
            <a:endParaRPr lang="th-TH" sz="2800" dirty="0" smtClean="0"/>
          </a:p>
          <a:p>
            <a:r>
              <a:rPr lang="th-TH" sz="2800" dirty="0" smtClean="0"/>
              <a:t>โทรศัพท์ </a:t>
            </a:r>
            <a:r>
              <a:rPr lang="th-TH" sz="2800" dirty="0" smtClean="0"/>
              <a:t>032492131</a:t>
            </a:r>
            <a:endParaRPr lang="en-US" sz="2800" dirty="0"/>
          </a:p>
          <a:p>
            <a:r>
              <a:rPr lang="en-US" sz="2800" dirty="0"/>
              <a:t>E-mail :  </a:t>
            </a:r>
            <a:r>
              <a:rPr lang="en-US" sz="2800" dirty="0" smtClean="0"/>
              <a:t> </a:t>
            </a:r>
            <a:r>
              <a:rPr lang="en-US" sz="2800" dirty="0" smtClean="0">
                <a:hlinkClick r:id="rId2"/>
              </a:rPr>
              <a:t>plebanhad@hotmail.com</a:t>
            </a:r>
            <a:r>
              <a:rPr lang="th-TH" sz="2800" dirty="0" smtClean="0"/>
              <a:t> </a:t>
            </a:r>
          </a:p>
          <a:p>
            <a:pPr marL="0" indent="0">
              <a:buNone/>
            </a:pPr>
            <a:endParaRPr lang="en-US" sz="2800" dirty="0"/>
          </a:p>
          <a:p>
            <a:endParaRPr lang="th-TH" sz="2800" dirty="0"/>
          </a:p>
        </p:txBody>
      </p:sp>
      <p:pic>
        <p:nvPicPr>
          <p:cNvPr id="7170" name="Picture 2" descr="D:\ศิริณรวี\ลงรูปกพ.63\line_3402108927185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59"/>
          <a:stretch/>
        </p:blipFill>
        <p:spPr bwMode="auto">
          <a:xfrm>
            <a:off x="5868144" y="1556792"/>
            <a:ext cx="3091260" cy="3600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48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th-TH" b="1" dirty="0"/>
              <a:t>การใช้</a:t>
            </a:r>
            <a:r>
              <a:rPr lang="th-TH" b="1" dirty="0" smtClean="0"/>
              <a:t>ทรัพยากร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389120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dirty="0"/>
              <a:t>.  </a:t>
            </a:r>
            <a:r>
              <a:rPr lang="th-TH" dirty="0"/>
              <a:t>  มีทรัพยากรบุคคลที่มีคุณค่า มีความเสียสละ   มีความรักพร้อมที่จะดำเนินการ</a:t>
            </a:r>
            <a:r>
              <a:rPr lang="th-TH" dirty="0" smtClean="0"/>
              <a:t>ตามนโยบาย</a:t>
            </a:r>
            <a:r>
              <a:rPr lang="th-TH" dirty="0"/>
              <a:t>และมีจิตอาสาใน</a:t>
            </a:r>
            <a:r>
              <a:rPr lang="th-TH" dirty="0" smtClean="0"/>
              <a:t>การปฏิบัติงาน</a:t>
            </a:r>
            <a:r>
              <a:rPr lang="en-US" dirty="0"/>
              <a:t>	</a:t>
            </a:r>
          </a:p>
          <a:p>
            <a:r>
              <a:rPr lang="th-TH" dirty="0"/>
              <a:t> </a:t>
            </a:r>
            <a:r>
              <a:rPr lang="th-TH" dirty="0" smtClean="0"/>
              <a:t> </a:t>
            </a:r>
            <a:r>
              <a:rPr lang="th-TH" dirty="0"/>
              <a:t>2.    มีทรัพยากรทางธรรมชาติและสิ่งแวดล้อมที่เอื้อต่อการบริหารจัดการเรื่องการจัดการ</a:t>
            </a:r>
            <a:r>
              <a:rPr lang="th-TH" dirty="0" smtClean="0"/>
              <a:t>ขยะเนื่องจาก</a:t>
            </a:r>
            <a:r>
              <a:rPr lang="th-TH" dirty="0"/>
              <a:t>เป็นชุมชนสะอาดสิ่งแวดล้อมไม่ถูกทำลาย	</a:t>
            </a:r>
          </a:p>
        </p:txBody>
      </p:sp>
      <p:pic>
        <p:nvPicPr>
          <p:cNvPr id="6146" name="Picture 2" descr="D:\ศิริณรวี\ลงรูปกพ.63\15793178018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25582"/>
            <a:ext cx="3888432" cy="2916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ศิริณรวี\ลงรูปกพ.63\1579405038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49080"/>
            <a:ext cx="3292571" cy="2469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68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6.  </a:t>
            </a:r>
            <a:r>
              <a:rPr lang="th-TH" b="1" dirty="0"/>
              <a:t>ผลการดำเนินการ</a:t>
            </a:r>
            <a:r>
              <a:rPr lang="en-US" b="1" dirty="0"/>
              <a:t>/</a:t>
            </a:r>
            <a:r>
              <a:rPr lang="th-TH" b="1" dirty="0"/>
              <a:t>ผลสัมฤทธิ์</a:t>
            </a:r>
            <a:r>
              <a:rPr lang="en-US" b="1" dirty="0"/>
              <a:t>/</a:t>
            </a:r>
            <a:r>
              <a:rPr lang="th-TH" b="1" dirty="0"/>
              <a:t>ประโยชน์ที่ได้รับ 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b="1" dirty="0" smtClean="0"/>
              <a:t>ผล</a:t>
            </a:r>
            <a:r>
              <a:rPr lang="th-TH" b="1" dirty="0"/>
              <a:t>การดำเนินการ</a:t>
            </a:r>
            <a:endParaRPr lang="en-US" dirty="0"/>
          </a:p>
          <a:p>
            <a:pPr lvl="0"/>
            <a:r>
              <a:rPr lang="th-TH" dirty="0"/>
              <a:t>เกิดศูนย์เรียนรู้การบริหารจัดการขยะ เกิดการแลกเปลี่ยนเรียนรู้ ศึกษาดูงาน ของประชาชนในพื้นที่และนอกพื้นที่  มีหน่วยงานเข้ามาศึกษาดูงานเพื่อนำไปเป็นแนวทางปฏิบัติในพื้นที่ของตนเอง</a:t>
            </a:r>
            <a:endParaRPr lang="en-US" dirty="0"/>
          </a:p>
          <a:p>
            <a:pPr lvl="0"/>
            <a:r>
              <a:rPr lang="th-TH" dirty="0"/>
              <a:t>เกิดกองทุนขยะพัฒนาคุณภาพชีวิต มีสวัสดิการให้แก่เด็ก 0-5 ปี โดยการจัดซื้อชุดนักเรียนให้กับ เด็ก 0-5 ปีที่เข้าเรียนใน ศูนย์พัฒนาเด็กเล็ก สังกัดองค์การบริหารส่วนตำบลบ้านหาด  </a:t>
            </a:r>
            <a:endParaRPr lang="en-US" dirty="0"/>
          </a:p>
          <a:p>
            <a:r>
              <a:rPr lang="th-TH" dirty="0" smtClean="0"/>
              <a:t>สร้าง</a:t>
            </a:r>
            <a:r>
              <a:rPr lang="th-TH" dirty="0"/>
              <a:t>การมีส่วนร่วมในชุมชน  มีการบูร</a:t>
            </a:r>
            <a:r>
              <a:rPr lang="th-TH" dirty="0" err="1"/>
              <a:t>ณา</a:t>
            </a:r>
            <a:r>
              <a:rPr lang="th-TH" dirty="0"/>
              <a:t>การร่วมกันระหว่างหน่วยงานในพื้นที่และนอกพื้นที่   ทั้งในด้านองค์ความรู้ บุคลากร ทรัพยากร และงบประมาณ</a:t>
            </a:r>
            <a:endParaRPr lang="en-US" dirty="0"/>
          </a:p>
          <a:p>
            <a:r>
              <a:rPr lang="th-TH" dirty="0" smtClean="0"/>
              <a:t>เกิด</a:t>
            </a:r>
            <a:r>
              <a:rPr lang="th-TH" dirty="0"/>
              <a:t>หลักสูตรขยะท้องถิ่น เพื่อนำมาประยุกต์ใช้ในศูนย์พัฒนาเด็กเล็ก และสถานศึกษาในพื้นที่ </a:t>
            </a:r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51030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/>
              <a:t>ผลสัมฤทธิ์ของ</a:t>
            </a:r>
            <a:r>
              <a:rPr lang="th-TH" b="1" dirty="0" smtClean="0"/>
              <a:t>งาน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dirty="0" smtClean="0"/>
              <a:t>เด็ก</a:t>
            </a:r>
            <a:r>
              <a:rPr lang="th-TH" dirty="0"/>
              <a:t>มีความรู้ความเข้าใจการคัดแยกขยะ ทิ้งขยะถูกถัง ร้อยละ 80 ของเด็กทั้งหมด</a:t>
            </a:r>
            <a:endParaRPr lang="en-US" dirty="0"/>
          </a:p>
          <a:p>
            <a:pPr lvl="0"/>
            <a:r>
              <a:rPr lang="th-TH" dirty="0"/>
              <a:t>ผู้ปกครองมีส่วนร่วมในโครงการและมีความสนใจในโครงการ ร้อยละ 80 ของจำนวนผู้ปกครอง</a:t>
            </a:r>
            <a:r>
              <a:rPr lang="th-TH" dirty="0" smtClean="0"/>
              <a:t>ทั้งหมด</a:t>
            </a:r>
          </a:p>
          <a:p>
            <a:pPr lvl="0"/>
            <a:r>
              <a:rPr lang="th-TH" dirty="0" smtClean="0"/>
              <a:t>มีการขยายผลสู่ชุมชนและหน่วยงานต่างๆ </a:t>
            </a:r>
            <a:endParaRPr lang="en-US" dirty="0"/>
          </a:p>
          <a:p>
            <a:endParaRPr lang="th-TH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69160"/>
            <a:ext cx="1889922" cy="16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208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/>
              <a:t>ประโยชน์ที่</a:t>
            </a:r>
            <a:r>
              <a:rPr lang="th-TH" b="1" dirty="0" smtClean="0"/>
              <a:t>ได้รับ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th-TH" dirty="0" smtClean="0"/>
              <a:t>สร้าง</a:t>
            </a:r>
            <a:r>
              <a:rPr lang="th-TH" dirty="0"/>
              <a:t>รายได้ให้แก่ผู้ปกครอง  ผู้ปกครองมีรายได้เพิ่มขึ้นจากการจำหน่ายขยะรีไซเคิล ผักปลอด สารพิษ ลดใช้สารเคมี เป็นการลดรายจ่ายเพิ่มรายได้แก่ครอบครัว</a:t>
            </a:r>
            <a:r>
              <a:rPr lang="th-TH" u="sng" dirty="0"/>
              <a:t> </a:t>
            </a:r>
            <a:endParaRPr lang="en-US" dirty="0"/>
          </a:p>
          <a:p>
            <a:pPr lvl="0"/>
            <a:r>
              <a:rPr lang="th-TH" dirty="0"/>
              <a:t>สร้างสวัสดิการให้แก่ประชาชน  เด็กในศูนย์พัฒนาเด็กเล็ก ได้รับสวัสดิการจากกองทุนรับบริจาคขยะ  </a:t>
            </a:r>
            <a:endParaRPr lang="en-US" dirty="0"/>
          </a:p>
          <a:p>
            <a:pPr lvl="0"/>
            <a:r>
              <a:rPr lang="th-TH" dirty="0"/>
              <a:t>สร้างสภาพแวดล้อมน่าอยู่  ศูนย์พัฒนาเด็กเล็กมีความสะอาด  ชุมชนมีความสะอาด ปลอดขยะ น่าอยู่ น่าอาศัย ลดมลพิษทางอากาศ  สิ่งแวดล้อมดี   </a:t>
            </a:r>
            <a:endParaRPr lang="en-US" dirty="0"/>
          </a:p>
          <a:p>
            <a:pPr lvl="0"/>
            <a:r>
              <a:rPr lang="th-TH" dirty="0"/>
              <a:t>สร้างจิตสำนึก เด็ก ผู้ปกครอง บุคลากรทางการศึกษา มีความรู้ความเข้าใจในการคัดแยกขยะต้นทางและประชาชนมีความรักต่อชุมชนของตนเอง ร่วมสร้างชุมชนให้น่าอยู่</a:t>
            </a:r>
            <a:endParaRPr lang="en-US" dirty="0"/>
          </a:p>
          <a:p>
            <a:pPr lvl="0"/>
            <a:r>
              <a:rPr lang="th-TH" dirty="0"/>
              <a:t>สร้างการเรียนรู้ โดยจัดการเรียนการสอนตามหลักสูตรขยะท้องถิ่นที่ได้จัดทำขึ้น</a:t>
            </a:r>
            <a:endParaRPr lang="en-US" dirty="0"/>
          </a:p>
          <a:p>
            <a:pPr lvl="0"/>
            <a:r>
              <a:rPr lang="th-TH" dirty="0"/>
              <a:t>สร้างสุขภาพที่ดีให้กับผู้ปกครอง เด็ก โดยการส่งเสริมผู้ปกครองประกอบอาหารจากผักปลอดสารพิษ</a:t>
            </a:r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16782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7.  </a:t>
            </a:r>
            <a:r>
              <a:rPr lang="th-TH" b="1" dirty="0"/>
              <a:t>ปัจจัย</a:t>
            </a:r>
            <a:r>
              <a:rPr lang="th-TH" b="1" dirty="0" smtClean="0"/>
              <a:t>ความสำเร็จ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816424"/>
          </a:xfrm>
        </p:spPr>
        <p:txBody>
          <a:bodyPr>
            <a:normAutofit/>
          </a:bodyPr>
          <a:lstStyle/>
          <a:p>
            <a:pPr lvl="0"/>
            <a:r>
              <a:rPr lang="th-TH" dirty="0" smtClean="0"/>
              <a:t>ต้นแบบ</a:t>
            </a:r>
            <a:r>
              <a:rPr lang="th-TH" dirty="0"/>
              <a:t>ความสำเร็จคือตัวเรา  ท้องถิ่นมีการขับเคลื่อนอย่างเป็นรูปธรรม โดย ทีมผู้บริหาร  พนักงาน ลูกจ้าง  บุคลากรทางการศึกษามีความเสียสละร่วมแรงร่วมใจ มีความรักมีความศรัทธาในงานที่ทำ   ลงมือปฏิบัติจริงเพื่อเป็นต้นแบบให้กับประชาชน และหน่วยงานอื่นสามารถนำไปเป็นตัวอย่างในการดำเนินได้อย่างมีประสิทธิภาพ</a:t>
            </a:r>
            <a:endParaRPr lang="en-US" dirty="0"/>
          </a:p>
          <a:p>
            <a:pPr lvl="0"/>
            <a:r>
              <a:rPr lang="th-TH" dirty="0"/>
              <a:t> ประชาชนคือเจ้าของ   การจัดการขยะคือหน้าที่ของทุกคน   ส่งเสริมให้เด็ก เยาวชน ประชาชนเข้ามี มามีบทบาทในโครงการ  ร่วมคิด ร่วมสร้าง ร่วมแก้ปัญหา เพื่อให้ โครงการมีความยั่งยืน โดยให้ประชาชนร่วมเป็นเจ้าของนวัตกรรมร่วมกับท้องถิ่น  และท้องถิ่นสนับสนุนอย่างต่อเนื่องเพื่อเป็น   การสร้างความเชื่อมั่นให้ประชาชนอย่างต่อเนื่องตลอดไป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88624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8</a:t>
            </a:r>
            <a:r>
              <a:rPr lang="th-TH" b="1" dirty="0"/>
              <a:t>.  บทเรียนที่ได้รับ (</a:t>
            </a:r>
            <a:r>
              <a:rPr lang="en-US" b="1" dirty="0"/>
              <a:t>Lesson Learned</a:t>
            </a:r>
            <a:r>
              <a:rPr lang="en-US" b="1" dirty="0" smtClean="0"/>
              <a:t>)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th-TH" dirty="0" smtClean="0"/>
              <a:t>การ</a:t>
            </a:r>
            <a:r>
              <a:rPr lang="th-TH" dirty="0"/>
              <a:t>ขับเคลื่อนโดยเริ่มต้นจาก จัดตั้งศูนย์เรียนรู้การบริหารจัดการขยะ ณ  ศูนย์พัฒนาเด็กเล็ก</a:t>
            </a:r>
            <a:endParaRPr lang="en-US" dirty="0"/>
          </a:p>
          <a:p>
            <a:pPr lvl="0"/>
            <a:r>
              <a:rPr lang="th-TH" dirty="0"/>
              <a:t>คณะผู้บริหาร พนักงาน ลูกจ้าง บุคลากรทางการศึกษา ในองค์การบริหารตำบลบ้านหาดจะต้องเป็นตัวอย่างให้กับประชาชนได้  </a:t>
            </a:r>
            <a:endParaRPr lang="en-US" dirty="0"/>
          </a:p>
          <a:p>
            <a:pPr lvl="0"/>
            <a:r>
              <a:rPr lang="th-TH" dirty="0"/>
              <a:t>พนักงานสามารถเป็นวิทยากรถ่ายทอดความรู้ให้กับประชาชนและองค์กรอื่นๆ </a:t>
            </a:r>
            <a:endParaRPr lang="en-US" dirty="0"/>
          </a:p>
          <a:p>
            <a:pPr lvl="0"/>
            <a:r>
              <a:rPr lang="th-TH" dirty="0"/>
              <a:t>พนักงาน ลูกจ้าง ทุกคนมีความเสียสละร่วมแรง ร่วมใจ มีความรักมีความศรัทธาในงานที่ทำ  เพราะงานขยะเป็นงานที่ไม่มีใครอยากทำถ้าใจไม่พร้อมทำ  </a:t>
            </a:r>
            <a:endParaRPr lang="en-US" dirty="0"/>
          </a:p>
          <a:p>
            <a:pPr lvl="0"/>
            <a:r>
              <a:rPr lang="th-TH" dirty="0"/>
              <a:t>เมื่อมีการขับเคลื่อนอย่างเป็นรูปธรรม โดย พนักงาน ลูกจ้าง เป็นแกนนำ ประชาชนเริ่มสนใจและมีความต้องการที่จะเข้าร่วมโครงการและ </a:t>
            </a:r>
            <a:r>
              <a:rPr lang="th-TH" dirty="0" err="1"/>
              <a:t>อบต</a:t>
            </a:r>
            <a:r>
              <a:rPr lang="th-TH" dirty="0"/>
              <a:t>.ให้การสนับสนุนอย่างต่อเนื่อง</a:t>
            </a:r>
            <a:endParaRPr lang="en-US" dirty="0"/>
          </a:p>
          <a:p>
            <a:pPr lvl="0"/>
            <a:r>
              <a:rPr lang="th-TH" dirty="0"/>
              <a:t>มีหลักสูตรการบริหารจัดการขยะ และนำมาประยุกต์ใช้ในสถานศึกษา</a:t>
            </a:r>
            <a:endParaRPr lang="en-US" dirty="0"/>
          </a:p>
          <a:p>
            <a:pPr lvl="0"/>
            <a:r>
              <a:rPr lang="th-TH" dirty="0"/>
              <a:t>มีการติดตามประเมินผลอย่างต่อเนื่อง รวมทั้งให้คำแนะนำและให้กำลังใจผู้เข้าร่วมโครงการอย่างต่อเนื่อง</a:t>
            </a:r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91142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th-TH" b="1" dirty="0"/>
              <a:t>ข้อคิดจากการ</a:t>
            </a:r>
            <a:r>
              <a:rPr lang="th-TH" b="1" dirty="0" smtClean="0"/>
              <a:t>ดำเนินงาน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dirty="0" smtClean="0"/>
              <a:t>ทุก</a:t>
            </a:r>
            <a:r>
              <a:rPr lang="th-TH" dirty="0"/>
              <a:t>กิจกรรมที่ทำ ถ้าทำด้วยความอดทน มีความตั้งใจ ร่วมแรงร่วมใจ มีความรักความศรัทธาในงานที่ทำ งานทุกอย่างจะประสบความสำเร็จ</a:t>
            </a:r>
            <a:endParaRPr lang="en-US" dirty="0"/>
          </a:p>
          <a:p>
            <a:pPr lvl="0"/>
            <a:r>
              <a:rPr lang="th-TH" dirty="0" err="1"/>
              <a:t>อบต</a:t>
            </a:r>
            <a:r>
              <a:rPr lang="th-TH" dirty="0"/>
              <a:t>.บ้านหาด ดำเนินในเรื่องการบริหารจัดการขยะตั้งแต่ปี พ.ศ.2559 ในวันนี้ยังคงดำเนินการอย่างต่อเนื่อง วันนี้เรารู้วันเริ่มต้น แต่เราไม่อาจจะรู้ได้ว่าเราจะต้องหยุดทำเมื่อไร อีก 10 ปี หรือ 20 ปี ไม่มีใครตอบได้ แต่ ณ วันนี้จะทำทุกอย่างให้เต็มที่และดีที่สุดและพร้อมที่จะเป็นส่วนเล็ก ๆ ของประเทศไทยที่จะขับเคลื่อนการบริหารจัดการขยะต่อไปในอนาคต</a:t>
            </a:r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93700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9.  </a:t>
            </a:r>
            <a:r>
              <a:rPr lang="th-TH" b="1" dirty="0"/>
              <a:t>การเผยแพร่</a:t>
            </a:r>
            <a:r>
              <a:rPr lang="en-US" b="1" dirty="0"/>
              <a:t>/</a:t>
            </a:r>
            <a:r>
              <a:rPr lang="th-TH" b="1" dirty="0"/>
              <a:t>การได้รับการยอมรับ</a:t>
            </a:r>
            <a:r>
              <a:rPr lang="en-US" b="1" dirty="0"/>
              <a:t>/</a:t>
            </a:r>
            <a:r>
              <a:rPr lang="th-TH" b="1" dirty="0"/>
              <a:t>รางวัลที่</a:t>
            </a:r>
            <a:r>
              <a:rPr lang="th-TH" b="1" dirty="0" smtClean="0"/>
              <a:t>ได้รับรางวัล</a:t>
            </a:r>
            <a:r>
              <a:rPr lang="th-TH" b="1" dirty="0"/>
              <a:t>ที่ได้รับเกี่ยวกับการบริหารจัดการ</a:t>
            </a:r>
            <a:r>
              <a:rPr lang="th-TH" b="1" dirty="0" smtClean="0"/>
              <a:t>ขยะ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lvl="0"/>
            <a:r>
              <a:rPr lang="th-TH" dirty="0"/>
              <a:t>โครงการประกวดการจัดการขยะมูลฝอยชุมชน องค์การบริหารส่วนตำบลบ้านหาด ได้รับรางวัลชนะเลิศ  โครงการประกวดการจัดการขยะมูลฝอยชุมชน “หมู่บ้าน/ชุมชนสะอาด” ประจำปี 2560</a:t>
            </a:r>
            <a:endParaRPr lang="en-US" dirty="0"/>
          </a:p>
          <a:p>
            <a:pPr lvl="0"/>
            <a:r>
              <a:rPr lang="th-TH" dirty="0"/>
              <a:t>โครงการชุมชนปลอดขยะ </a:t>
            </a:r>
            <a:r>
              <a:rPr lang="en-US" dirty="0"/>
              <a:t>Zero Waste  </a:t>
            </a:r>
            <a:r>
              <a:rPr lang="th-TH" dirty="0" smtClean="0"/>
              <a:t>ผ่านการประเมินระดับจังหวัดเพชรบุรี</a:t>
            </a:r>
            <a:endParaRPr lang="en-US" dirty="0"/>
          </a:p>
          <a:p>
            <a:pPr lvl="0"/>
            <a:r>
              <a:rPr lang="th-TH" dirty="0"/>
              <a:t>โครงการองค์กรปกครองส่วนท้องถิ่นที่มีผลการปฏิบัติงานดีเด่นประจำปี พ.ศ. ๒๕๖2  ภายใต้โครงการ “นวัตกรรมขยะสร้างสุข” ของกรมส่งเสริมการปกครองส่วนท้องถิ่น กระทรวงมหาดไทย</a:t>
            </a:r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675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000" dirty="0" smtClean="0">
                <a:latin typeface="TH SarabunIT๙" panose="020B0500040200020003" pitchFamily="34" charset="-34"/>
              </a:rPr>
              <a:t>ประกาศนียบัตรตำบลต้นแบบ การจัดการสิ่งแวดล้อมและขยะ</a:t>
            </a:r>
            <a:br>
              <a:rPr lang="th-TH" sz="4000" dirty="0" smtClean="0">
                <a:latin typeface="TH SarabunIT๙" panose="020B0500040200020003" pitchFamily="34" charset="-34"/>
              </a:rPr>
            </a:br>
            <a:r>
              <a:rPr lang="th-TH" sz="4000" dirty="0" smtClean="0">
                <a:latin typeface="TH SarabunIT๙" panose="020B0500040200020003" pitchFamily="34" charset="-34"/>
              </a:rPr>
              <a:t>จากโรงพยาบาลบ้านลาด อำเภอบ้านลาด จังหวัดเพชรบุรี</a:t>
            </a:r>
            <a:endParaRPr lang="th-TH" sz="4000" dirty="0">
              <a:latin typeface="TH SarabunIT๙" panose="020B0500040200020003" pitchFamily="34" charset="-34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5855329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71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ศิริณรวี\ลงรูปกพ.63\15801069911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5855223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546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14217"/>
            <a:ext cx="8229600" cy="1143000"/>
          </a:xfrm>
        </p:spPr>
        <p:txBody>
          <a:bodyPr>
            <a:normAutofit/>
          </a:bodyPr>
          <a:lstStyle/>
          <a:p>
            <a:r>
              <a:rPr lang="th-TH" b="1" dirty="0" smtClean="0"/>
              <a:t>3. ความ</a:t>
            </a:r>
            <a:r>
              <a:rPr lang="th-TH" b="1" dirty="0"/>
              <a:t>เป็นมาและสภาพ</a:t>
            </a:r>
            <a:r>
              <a:rPr lang="th-TH" b="1" dirty="0" smtClean="0"/>
              <a:t>ปัญหา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23528" y="1340768"/>
            <a:ext cx="8640960" cy="4536504"/>
          </a:xfrm>
        </p:spPr>
        <p:txBody>
          <a:bodyPr>
            <a:normAutofit fontScale="92500" lnSpcReduction="20000"/>
          </a:bodyPr>
          <a:lstStyle/>
          <a:p>
            <a:r>
              <a:rPr lang="th-TH" dirty="0" smtClean="0">
                <a:solidFill>
                  <a:schemeClr val="tx1"/>
                </a:solidFill>
                <a:cs typeface="TH SarabunIT๙" panose="020B0500040200020003" pitchFamily="34" charset="-34"/>
              </a:rPr>
              <a:t>จาก</a:t>
            </a:r>
            <a:r>
              <a:rPr lang="th-TH" dirty="0">
                <a:solidFill>
                  <a:schemeClr val="tx1"/>
                </a:solidFill>
                <a:cs typeface="TH SarabunIT๙" panose="020B0500040200020003" pitchFamily="34" charset="-34"/>
              </a:rPr>
              <a:t>สถานการณ์และปัญหาขยะมูลฝอยชุมชนที่เกิดขึ้นในปัจจุบันประกอบด้วยหลายสาเหตุปัจจัยและจำเป็นจะต้องได้รับการแก้ไขปัญหาอย่างเร่งด่วน กระทรวงมหาดไทยเป็นหนึ่งในหน่วยงานผู้รับผิดชอบหลักในการดำเนินการบริหารจัดการขยะมูลฝอยชุมชน ได้เล็งเห็นถึงความสำคัญของปัญหาที่เกิดขึ้นในพื้นที่ในด้านต่าง ๆ เช่น ขยะมูลฝอยไม่ได้รับการคัดแยกตั้งแต่ต้นทาง การบริหารจัดการของหน่วยงานที่ดูแลรับผิดชอบยังขาดประสิทธิภาพ และขยะมูลฝอยชุมชนไม่ได้รับการจัดการอย่างถูกต้องตามหลักวิชาการ  และเพื่อเป็นการขับเคลื่อนตามนโยบายกระทรวงมหาดไทยที่ได้จัดทำแผนปฏิบัติการจัดการขยะมูลฝอยชุมชน “จังหวัดสะอาด” ตามแนวทางประชารัฐ     และแก้ไขปัญหาขยะมูลฝอยชุมชนให้เกิดความต่อเนื่อง และเป็นไปตามแผนแม่บทการบริหารจัดการขยะมูลฝอยของประเทศ (พ.ศ. 2559 -2564)  ซึ่งได้กำหนดกรอบการดำเนินงาน 3 ขั้นตอนในการวางแผนและกำหนดมาตรการ คือขยะต้นทาง คือลดปริมาณและคัดแยกขยะมูลฝอย ณ แหล่งกำเนิด  ขยะกลางทาง คือ เพิ่มประสิทธิภาพการเก็บขนขยะมูลฝอยขององค์กรปกครองส่วนท้องถิ่น และขยะปลายทาง ขยะมูลฝอยได้รับการกำจัดอย่างถูกต้องตามหลักวิชาการ และการนำหลัก 3</a:t>
            </a:r>
            <a:r>
              <a:rPr lang="en-US" dirty="0" err="1">
                <a:solidFill>
                  <a:schemeClr val="tx1"/>
                </a:solidFill>
                <a:cs typeface="TH SarabunIT๙" panose="020B0500040200020003" pitchFamily="34" charset="-34"/>
              </a:rPr>
              <a:t>Rs</a:t>
            </a:r>
            <a:r>
              <a:rPr lang="en-US" dirty="0">
                <a:solidFill>
                  <a:schemeClr val="tx1"/>
                </a:solidFill>
                <a:cs typeface="TH SarabunIT๙" panose="020B0500040200020003" pitchFamily="34" charset="-34"/>
              </a:rPr>
              <a:t> </a:t>
            </a:r>
            <a:r>
              <a:rPr lang="th-TH" dirty="0">
                <a:solidFill>
                  <a:schemeClr val="tx1"/>
                </a:solidFill>
                <a:cs typeface="TH SarabunIT๙" panose="020B0500040200020003" pitchFamily="34" charset="-34"/>
              </a:rPr>
              <a:t>หรือ 3 ช คือ คือ </a:t>
            </a:r>
            <a:r>
              <a:rPr lang="en-US" dirty="0">
                <a:solidFill>
                  <a:schemeClr val="tx1"/>
                </a:solidFill>
                <a:cs typeface="TH SarabunIT๙" panose="020B0500040200020003" pitchFamily="34" charset="-34"/>
              </a:rPr>
              <a:t>3 </a:t>
            </a:r>
            <a:r>
              <a:rPr lang="en-US" dirty="0" err="1">
                <a:solidFill>
                  <a:schemeClr val="tx1"/>
                </a:solidFill>
                <a:cs typeface="TH SarabunIT๙" panose="020B0500040200020003" pitchFamily="34" charset="-34"/>
              </a:rPr>
              <a:t>Rs</a:t>
            </a:r>
            <a:r>
              <a:rPr lang="en-US" dirty="0">
                <a:solidFill>
                  <a:schemeClr val="tx1"/>
                </a:solidFill>
                <a:cs typeface="TH SarabunIT๙" panose="020B0500040200020003" pitchFamily="34" charset="-34"/>
              </a:rPr>
              <a:t> </a:t>
            </a:r>
            <a:r>
              <a:rPr lang="th-TH" dirty="0">
                <a:solidFill>
                  <a:schemeClr val="tx1"/>
                </a:solidFill>
                <a:cs typeface="TH SarabunIT๙" panose="020B0500040200020003" pitchFamily="34" charset="-34"/>
              </a:rPr>
              <a:t>: </a:t>
            </a:r>
            <a:r>
              <a:rPr lang="en-US" dirty="0">
                <a:solidFill>
                  <a:schemeClr val="tx1"/>
                </a:solidFill>
                <a:cs typeface="TH SarabunIT๙" panose="020B0500040200020003" pitchFamily="34" charset="-34"/>
              </a:rPr>
              <a:t>Reduce Reuse</a:t>
            </a:r>
            <a:r>
              <a:rPr lang="th-TH" dirty="0">
                <a:solidFill>
                  <a:schemeClr val="tx1"/>
                </a:solidFill>
                <a:cs typeface="TH SarabunIT๙" panose="020B0500040200020003" pitchFamily="34" charset="-34"/>
              </a:rPr>
              <a:t> และ </a:t>
            </a:r>
            <a:r>
              <a:rPr lang="en-US" dirty="0">
                <a:solidFill>
                  <a:schemeClr val="tx1"/>
                </a:solidFill>
                <a:cs typeface="TH SarabunIT๙" panose="020B0500040200020003" pitchFamily="34" charset="-34"/>
              </a:rPr>
              <a:t>Recycle</a:t>
            </a:r>
            <a:r>
              <a:rPr lang="th-TH" b="1" dirty="0">
                <a:solidFill>
                  <a:schemeClr val="tx1"/>
                </a:solidFill>
                <a:cs typeface="TH SarabunIT๙" panose="020B0500040200020003" pitchFamily="34" charset="-34"/>
              </a:rPr>
              <a:t> </a:t>
            </a:r>
            <a:r>
              <a:rPr lang="th-TH" dirty="0">
                <a:solidFill>
                  <a:schemeClr val="tx1"/>
                </a:solidFill>
                <a:cs typeface="TH SarabunIT๙" panose="020B0500040200020003" pitchFamily="34" charset="-34"/>
              </a:rPr>
              <a:t> หรือ </a:t>
            </a:r>
            <a:r>
              <a:rPr lang="en-US" dirty="0">
                <a:solidFill>
                  <a:schemeClr val="tx1"/>
                </a:solidFill>
                <a:cs typeface="TH SarabunIT๙" panose="020B0500040200020003" pitchFamily="34" charset="-34"/>
              </a:rPr>
              <a:t>3</a:t>
            </a:r>
            <a:r>
              <a:rPr lang="th-TH" dirty="0">
                <a:solidFill>
                  <a:schemeClr val="tx1"/>
                </a:solidFill>
                <a:cs typeface="TH SarabunIT๙" panose="020B0500040200020003" pitchFamily="34" charset="-34"/>
              </a:rPr>
              <a:t> ช: ใช้น้อย ใช้ซ้ำ นำกลับมาใช้ใหม่  และหลักประชารัฐ  เพื่อให้ทุกภาคส่วน อาทิเช่น ภาคราชการ ภาคเอกชน ภาคการศึกษา ภาคศาสนา ภาคประชาสังคมและประชาชน  นำมาใช้ในการแก้ไขปัญหาและ</a:t>
            </a:r>
            <a:r>
              <a:rPr lang="th-TH" dirty="0" err="1">
                <a:solidFill>
                  <a:schemeClr val="tx1"/>
                </a:solidFill>
                <a:cs typeface="TH SarabunIT๙" panose="020B0500040200020003" pitchFamily="34" charset="-34"/>
              </a:rPr>
              <a:t>บูรณา</a:t>
            </a:r>
            <a:r>
              <a:rPr lang="th-TH" dirty="0">
                <a:solidFill>
                  <a:schemeClr val="tx1"/>
                </a:solidFill>
                <a:cs typeface="TH SarabunIT๙" panose="020B0500040200020003" pitchFamily="34" charset="-34"/>
              </a:rPr>
              <a:t>การร่วมกัน</a:t>
            </a:r>
            <a:endParaRPr lang="en-US" dirty="0">
              <a:solidFill>
                <a:schemeClr val="tx1"/>
              </a:solidFill>
              <a:cs typeface="TH SarabunIT๙" panose="020B0500040200020003" pitchFamily="34" charset="-34"/>
            </a:endParaRPr>
          </a:p>
          <a:p>
            <a:endParaRPr lang="th-TH" dirty="0">
              <a:solidFill>
                <a:schemeClr val="tx1"/>
              </a:solidFill>
              <a:cs typeface="TH SarabunIT๙" panose="020B0500040200020003" pitchFamily="34" charset="-34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646" y="5661248"/>
            <a:ext cx="421442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01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368152"/>
          </a:xfrm>
        </p:spPr>
        <p:txBody>
          <a:bodyPr/>
          <a:lstStyle/>
          <a:p>
            <a:pPr algn="ctr">
              <a:lnSpc>
                <a:spcPts val="4700"/>
              </a:lnSpc>
            </a:pPr>
            <a:r>
              <a:rPr lang="th-TH" sz="4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IT๙" panose="020B0500040200020003" pitchFamily="34" charset="-34"/>
              </a:rPr>
              <a:t> </a:t>
            </a:r>
            <a:r>
              <a:rPr lang="th-TH" sz="4800" dirty="0" smtClean="0">
                <a:solidFill>
                  <a:schemeClr val="tx1"/>
                </a:solidFill>
                <a:latin typeface="TH SarabunIT๙" panose="020B0500040200020003" pitchFamily="34" charset="-34"/>
              </a:rPr>
              <a:t>รางวัลชนะเลิศ  </a:t>
            </a:r>
            <a:r>
              <a:rPr lang="th-TH" sz="4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IT๙" panose="020B0500040200020003" pitchFamily="34" charset="-34"/>
              </a:rPr>
              <a:t/>
            </a:r>
            <a:br>
              <a:rPr lang="th-TH" sz="4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IT๙" panose="020B0500040200020003" pitchFamily="34" charset="-34"/>
              </a:rPr>
            </a:br>
            <a:r>
              <a:rPr lang="th-TH" sz="2800" b="1" dirty="0" smtClean="0">
                <a:latin typeface="TH SarabunIT๙" panose="020B0500040200020003" pitchFamily="34" charset="-34"/>
              </a:rPr>
              <a:t>โครงการประกวดการจัดการขยะมูลฝอยชุมชน ประจำปี 2560 ระดับอำเภอบ้านลาด</a:t>
            </a:r>
            <a:endParaRPr lang="th-TH" sz="2800" b="1" dirty="0">
              <a:latin typeface="TH SarabunIT๙" panose="020B0500040200020003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86" y="1639369"/>
            <a:ext cx="3179620" cy="238471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28" name="Picture 4" descr="https://scontent.fbkk6-2.fna.fbcdn.net/v/t1.15752-9/32116558_1807728659265449_8654819659373084672_n.jpg?_nc_cat=0&amp;oh=c0f0e62fa9cd20830c7c2c57dccbbb1c&amp;oe=5B909E9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570" y="1626231"/>
            <a:ext cx="3179619" cy="238471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Picture 8" descr="à¸à¸¥à¸à¸²à¸£à¸à¹à¸à¸«à¸²à¸£à¸¹à¸à¸ à¸²à¸à¸ªà¸³à¸«à¸£à¸±à¸ à¹à¸à¹à¸¡à¹ à¸à¸²à¸£à¹à¸à¸¹à¸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53135"/>
            <a:ext cx="1368152" cy="120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8" descr="à¸à¸¥à¸à¸²à¸£à¸à¹à¸à¸«à¸²à¸£à¸¹à¸à¸ à¸²à¸à¸ªà¸³à¸«à¸£à¸±à¸ à¹à¸à¹à¸¡à¹ à¸à¸²à¸£à¹à¸à¸¹à¸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55477"/>
            <a:ext cx="1368152" cy="1204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216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6360"/>
          </a:xfrm>
        </p:spPr>
        <p:txBody>
          <a:bodyPr>
            <a:noAutofit/>
          </a:bodyPr>
          <a:lstStyle/>
          <a:p>
            <a:r>
              <a:rPr lang="th-TH" sz="4000" b="1" dirty="0"/>
              <a:t>การเผยแพร่และการเป็นศูนย์เรียนรู้การบริหารจัดการขยะ </a:t>
            </a:r>
            <a:endParaRPr lang="th-TH" sz="40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5589240"/>
          </a:xfrm>
        </p:spPr>
        <p:txBody>
          <a:bodyPr>
            <a:noAutofit/>
          </a:bodyPr>
          <a:lstStyle/>
          <a:p>
            <a:r>
              <a:rPr lang="th-TH" sz="2000" dirty="0" smtClean="0"/>
              <a:t>องค์การ</a:t>
            </a:r>
            <a:r>
              <a:rPr lang="th-TH" sz="2000" dirty="0"/>
              <a:t>บริหารส่วนตำบลนาอิน อำเภอพิชัย จังหวัดอุตรดิตถ์    </a:t>
            </a:r>
            <a:endParaRPr lang="en-US" sz="2000" dirty="0"/>
          </a:p>
          <a:p>
            <a:r>
              <a:rPr lang="th-TH" sz="2000" dirty="0" smtClean="0"/>
              <a:t>องค์การ</a:t>
            </a:r>
            <a:r>
              <a:rPr lang="th-TH" sz="2000" dirty="0"/>
              <a:t>บริหารส่วนตำบลขอนยูง อำเภอกุดจับ จังหวัดอุดรธานี  </a:t>
            </a:r>
            <a:endParaRPr lang="en-US" sz="2000" dirty="0"/>
          </a:p>
          <a:p>
            <a:pPr lvl="0"/>
            <a:r>
              <a:rPr lang="th-TH" sz="2000" dirty="0"/>
              <a:t>องค์การบริหารส่วนตำบลหนองระเวียง อำเภอเมืองนครราชสีมา จังหวัดนครราชสีมา  </a:t>
            </a:r>
            <a:endParaRPr lang="en-US" sz="2000" dirty="0"/>
          </a:p>
          <a:p>
            <a:pPr lvl="0"/>
            <a:r>
              <a:rPr lang="th-TH" sz="2000" dirty="0"/>
              <a:t>เทศบาลเมืองอ่างทาง อำเภอเมืองอ่างทอง จังหวัดอ่างทอง  </a:t>
            </a:r>
            <a:endParaRPr lang="en-US" sz="2000" dirty="0"/>
          </a:p>
          <a:p>
            <a:pPr lvl="0"/>
            <a:r>
              <a:rPr lang="th-TH" sz="2000" dirty="0"/>
              <a:t>เทศบาลตำบลเดิมบาง อำเภอเดิมบางนางบวช จังหวัดสุพรรณบุรี  </a:t>
            </a:r>
            <a:endParaRPr lang="en-US" sz="2000" dirty="0"/>
          </a:p>
          <a:p>
            <a:r>
              <a:rPr lang="th-TH" sz="2000" dirty="0" smtClean="0"/>
              <a:t>องค์การ</a:t>
            </a:r>
            <a:r>
              <a:rPr lang="th-TH" sz="2000" dirty="0"/>
              <a:t>บริหารส่วนตำบลหนองกระทุ่ม อำเภอค่ายบางระจัน จังหวัดสิงห์บุรี  </a:t>
            </a:r>
            <a:endParaRPr lang="en-US" sz="2000" dirty="0"/>
          </a:p>
          <a:p>
            <a:pPr lvl="0"/>
            <a:r>
              <a:rPr lang="th-TH" sz="2000" dirty="0"/>
              <a:t>องค์การบริหารส่วนตำบลสวนพริกไทย  อำเภอเมืองปทุมธานี  จังหวัดปทุมธานี  </a:t>
            </a:r>
            <a:endParaRPr lang="en-US" sz="2000" dirty="0"/>
          </a:p>
          <a:p>
            <a:pPr lvl="0"/>
            <a:r>
              <a:rPr lang="th-TH" sz="2000" dirty="0"/>
              <a:t>องค์การบริหารส่วนตำบลละลม อำเภอภูสิงห์ จังหวัดศรีสะ</a:t>
            </a:r>
            <a:r>
              <a:rPr lang="th-TH" sz="2000" dirty="0" err="1"/>
              <a:t>เกษ</a:t>
            </a:r>
            <a:endParaRPr lang="en-US" sz="2000" dirty="0"/>
          </a:p>
          <a:p>
            <a:pPr lvl="0"/>
            <a:r>
              <a:rPr lang="th-TH" sz="2000" dirty="0"/>
              <a:t>องค์การบริหารส่วนตำบลวังไทร อำเภอ</a:t>
            </a:r>
            <a:r>
              <a:rPr lang="th-TH" sz="2000" dirty="0" err="1"/>
              <a:t>คลองข</a:t>
            </a:r>
            <a:r>
              <a:rPr lang="th-TH" sz="2000" dirty="0"/>
              <a:t>ลุง จังหวัดกำแพงเพชร</a:t>
            </a:r>
            <a:endParaRPr lang="en-US" sz="2000" dirty="0"/>
          </a:p>
          <a:p>
            <a:pPr lvl="0"/>
            <a:r>
              <a:rPr lang="th-TH" sz="2000" dirty="0"/>
              <a:t>องค์การบริหารส่วนตำบลท่าบัว อำเภอโพทะเล จังหวัดพิจิตร</a:t>
            </a:r>
            <a:endParaRPr lang="en-US" sz="2000" dirty="0"/>
          </a:p>
          <a:p>
            <a:pPr lvl="0"/>
            <a:r>
              <a:rPr lang="th-TH" sz="2000" dirty="0"/>
              <a:t>องค์การบริหารส่วนตำบลสระลงเรือ อำเภอห้วยกระเจ้า จังหวัดกาญจนบุรี</a:t>
            </a:r>
            <a:endParaRPr lang="en-US" sz="2000" dirty="0"/>
          </a:p>
          <a:p>
            <a:pPr lvl="0"/>
            <a:r>
              <a:rPr lang="th-TH" sz="2000" dirty="0"/>
              <a:t>องค์การบริหารส่วนตำบลหนองทอง อำเภอไทรงาม จังหวัดพิจิตร</a:t>
            </a:r>
            <a:endParaRPr lang="en-US" sz="2000" dirty="0"/>
          </a:p>
          <a:p>
            <a:pPr lvl="0"/>
            <a:r>
              <a:rPr lang="th-TH" sz="2000" dirty="0"/>
              <a:t>องค์การบริหารส่วนตำบลหนองขา</a:t>
            </a:r>
            <a:r>
              <a:rPr lang="th-TH" sz="2000" dirty="0" err="1"/>
              <a:t>หย่าง</a:t>
            </a:r>
            <a:r>
              <a:rPr lang="th-TH" sz="2000" dirty="0"/>
              <a:t> อำเภอหนองขา</a:t>
            </a:r>
            <a:r>
              <a:rPr lang="th-TH" sz="2000" dirty="0" err="1"/>
              <a:t>หย่าง</a:t>
            </a:r>
            <a:r>
              <a:rPr lang="th-TH" sz="2000" dirty="0"/>
              <a:t> จังหวัดอุทัยธานี</a:t>
            </a:r>
            <a:endParaRPr lang="en-US" sz="2000" dirty="0"/>
          </a:p>
          <a:p>
            <a:pPr lvl="0"/>
            <a:r>
              <a:rPr lang="th-TH" sz="2000" dirty="0"/>
              <a:t>องค์การบริหารส่วนตำบลไร่สะท้อน อำเภอบ้านลาด จังหวัดเพชรบุรี</a:t>
            </a:r>
            <a:endParaRPr lang="en-US" sz="2000" dirty="0"/>
          </a:p>
          <a:p>
            <a:pPr lvl="0"/>
            <a:r>
              <a:rPr lang="th-TH" sz="2000" dirty="0"/>
              <a:t>วิทยาลัยพยาบาลพระจอมเกล้า จังหวัดเพชรบุรี</a:t>
            </a:r>
            <a:endParaRPr lang="en-US" sz="2000" dirty="0"/>
          </a:p>
          <a:p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37759130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529207" y="260648"/>
            <a:ext cx="8229600" cy="1143000"/>
          </a:xfrm>
        </p:spPr>
        <p:txBody>
          <a:bodyPr/>
          <a:lstStyle/>
          <a:p>
            <a:r>
              <a:rPr lang="th-TH" dirty="0" smtClean="0">
                <a:latin typeface="TH SarabunIT๙" panose="020B0500040200020003" pitchFamily="34" charset="-34"/>
              </a:rPr>
              <a:t>เทศบาลตำบลหนองระเวียง จังหวัดนครราชสีมา</a:t>
            </a:r>
            <a:endParaRPr lang="th-TH" dirty="0">
              <a:latin typeface="TH SarabunIT๙" panose="020B0500040200020003" pitchFamily="34" charset="-34"/>
            </a:endParaRPr>
          </a:p>
        </p:txBody>
      </p:sp>
      <p:pic>
        <p:nvPicPr>
          <p:cNvPr id="4" name="Picture 5" descr="à¹à¸à¸ à¸²à¸à¸­à¸²à¸à¸à¸°à¸¡à¸µ 5 à¸à¸, à¸à¸¹à¹à¸à¸à¸à¸³à¸¥à¸±à¸à¸¢à¸·à¸ à¹à¸¥à¸°à¸ªà¸à¸²à¸à¸à¸µà¹à¸à¸¥à¸²à¸à¹à¸à¹à¸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601633" cy="34512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à¹à¸à¸ à¸²à¸à¸­à¸²à¸à¸à¸°à¸¡à¸µ 2 à¸à¸, à¸ªà¸à¸²à¸à¸à¸µà¹à¹à¸à¸£à¹à¸¡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4149080"/>
            <a:ext cx="4287143" cy="243090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 descr="D:\ศิริณรวี\รูปกิจกรรมทั่วไป\IMG_25610519_172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3054485" cy="22908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8" descr="à¸à¸¥à¸à¸²à¸£à¸à¹à¸à¸«à¸²à¸£à¸¹à¸à¸ à¸²à¸à¸ªà¸³à¸«à¸£à¸±à¸ à¹à¸à¹à¸¡à¹ à¸à¸²à¸£à¹à¸à¸¹à¸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64534"/>
            <a:ext cx="1368152" cy="120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213" y="5157192"/>
            <a:ext cx="2246930" cy="14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5345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th-TH" dirty="0" smtClean="0"/>
              <a:t>องค์การบริหารส่วนตำบลนาอิน จังหวัด</a:t>
            </a:r>
            <a:r>
              <a:rPr lang="th-TH" dirty="0" err="1" smtClean="0"/>
              <a:t>อุตรดิษถ์</a:t>
            </a:r>
            <a:endParaRPr lang="th-TH" dirty="0"/>
          </a:p>
        </p:txBody>
      </p:sp>
      <p:pic>
        <p:nvPicPr>
          <p:cNvPr id="4" name="ตัวแทนเนื้อหา 3" descr="E:\Master\Desktop\New folder\32148919_1628303603956732_6715072172047466496_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336704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06058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 descr="E:\Master\Desktop\New folder\32627016_1751089204937733_3961503608482037760_o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272808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4350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>
                <a:latin typeface="TH SarabunIT๙" panose="020B0500040200020003" pitchFamily="34" charset="-34"/>
              </a:rPr>
              <a:t>องค์การบริหารส่วนตำบลหนองกระทุ่ม จังหวัดสิงห์บุรี</a:t>
            </a:r>
            <a:endParaRPr lang="th-TH" dirty="0">
              <a:latin typeface="TH SarabunIT๙" panose="020B0500040200020003" pitchFamily="34" charset="-34"/>
            </a:endParaRPr>
          </a:p>
        </p:txBody>
      </p:sp>
      <p:pic>
        <p:nvPicPr>
          <p:cNvPr id="4" name="Picture 10" descr="à¹à¸à¸ à¸²à¸à¸­à¸²à¸à¸à¸°à¸¡à¸µ à¸«à¸à¸¶à¹à¸à¸à¸à¸à¸¶à¹à¸à¹à¸, à¸à¸¹à¹à¸à¸à¸à¸³à¸¥à¸±à¸à¸¢à¸·à¸, à¸à¹à¸à¹à¸¡à¹, à¸à¸·à¹à¸à¸«à¸à¹à¸², à¸ªà¸à¸²à¸à¸à¸µà¹à¸à¸¥à¸²à¸à¹à¸à¹à¸ à¹à¸¥à¸°à¸à¸£à¸£à¸¡à¸à¸²à¸à¸´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6552728" cy="410445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34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524515" y="332656"/>
            <a:ext cx="8229600" cy="1143000"/>
          </a:xfrm>
        </p:spPr>
        <p:txBody>
          <a:bodyPr/>
          <a:lstStyle/>
          <a:p>
            <a:r>
              <a:rPr lang="th-TH" dirty="0" smtClean="0">
                <a:latin typeface="TH SarabunIT๙" panose="020B0500040200020003" pitchFamily="34" charset="-34"/>
              </a:rPr>
              <a:t>เทศบาลเมืองอ่างทอง จังหวัดอ่างทอง</a:t>
            </a:r>
            <a:endParaRPr lang="th-TH" dirty="0">
              <a:latin typeface="TH SarabunIT๙" panose="020B0500040200020003" pitchFamily="34" charset="-34"/>
            </a:endParaRPr>
          </a:p>
        </p:txBody>
      </p:sp>
      <p:pic>
        <p:nvPicPr>
          <p:cNvPr id="4" name="Picture 1" descr="à¹à¸à¸ à¸²à¸à¸­à¸²à¸à¸à¸°à¸¡à¸µ 6 à¸à¸, à¸ªà¸à¸²à¸à¸à¸µà¹à¸à¸¥à¸²à¸à¹à¸à¹à¸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5020887" cy="2826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à¹à¸à¸ à¸²à¸à¸­à¸²à¸à¸à¸°à¸¡à¸µ 1 à¸à¸, à¸à¸³à¸¥à¸±à¸à¸¢à¸·à¸, à¸à¹à¸à¹à¸¡à¹ à¹à¸¥à¸°à¸ªà¸à¸²à¸à¸à¸µà¹à¸à¸¥à¸²à¸à¹à¸à¹à¸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4038099" cy="2904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68596"/>
            <a:ext cx="2822264" cy="215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0807"/>
            <a:ext cx="2340868" cy="1755651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40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57717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dirty="0" smtClean="0">
                <a:latin typeface="TH SarabunIT๙" panose="020B0500040200020003" pitchFamily="34" charset="-34"/>
              </a:rPr>
              <a:t>องค์การบริหารส่วนตำบลสวนพริกไทย จังหวัดปทุมธานี</a:t>
            </a:r>
            <a:endParaRPr lang="th-TH" dirty="0">
              <a:latin typeface="TH SarabunIT๙" panose="020B0500040200020003" pitchFamily="34" charset="-34"/>
            </a:endParaRPr>
          </a:p>
        </p:txBody>
      </p:sp>
      <p:pic>
        <p:nvPicPr>
          <p:cNvPr id="4" name="Picture 7" descr="à¹à¸à¸ à¸²à¸à¸­à¸²à¸à¸à¸°à¸¡à¸µ 2 à¸à¸, à¸à¸¹à¹à¸à¸à¸à¸³à¸¥à¸±à¸à¸¢à¸·à¸ à¹à¸¥à¸°à¸ªà¸à¸²à¸à¸à¸µà¹à¸à¸¥à¸²à¸à¹à¸à¹à¸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85151"/>
            <a:ext cx="4392488" cy="254108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8" descr="à¹à¸à¸ à¸²à¸à¸­à¸²à¸à¸à¸°à¸¡à¸µ 3 à¸à¸, à¸ªà¸¸à¸à¸±à¸ à¹à¸¥à¸°à¸ªà¸à¸²à¸à¸à¸µà¹à¸à¸¥à¸²à¸à¹à¸à¹à¸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598" y="1629103"/>
            <a:ext cx="4077816" cy="2467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 descr="à¸à¸¥à¸à¸²à¸£à¸à¹à¸à¸«à¸²à¸£à¸¹à¸à¸ à¸²à¸à¸ªà¸³à¸«à¸£à¸±à¸ à¹à¸à¹à¸¡à¹ à¸à¸²à¸£à¹à¸à¸¹à¸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55205"/>
            <a:ext cx="1368152" cy="120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D:\ศิริณรวี\รูปกิจกรรมทั่วไป\IMG_25611009_1802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93096"/>
            <a:ext cx="3096344" cy="232225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949" y="4697221"/>
            <a:ext cx="2805113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83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575236" y="332656"/>
            <a:ext cx="8229600" cy="1143000"/>
          </a:xfrm>
        </p:spPr>
        <p:txBody>
          <a:bodyPr/>
          <a:lstStyle/>
          <a:p>
            <a:r>
              <a:rPr lang="th-TH" dirty="0" smtClean="0">
                <a:latin typeface="TH SarabunIT๙" panose="020B0500040200020003" pitchFamily="34" charset="-34"/>
              </a:rPr>
              <a:t>องค์การบริหารส่วนตำบลขอนยูง จังหวัดอุดรธานี</a:t>
            </a:r>
            <a:endParaRPr lang="th-TH" dirty="0">
              <a:latin typeface="TH SarabunIT๙" panose="020B0500040200020003" pitchFamily="34" charset="-34"/>
            </a:endParaRPr>
          </a:p>
        </p:txBody>
      </p:sp>
      <p:pic>
        <p:nvPicPr>
          <p:cNvPr id="4" name="Picture 7" descr="à¹à¸à¸ à¸²à¸à¸­à¸²à¸à¸à¸°à¸¡à¸µ 12 à¸à¸, à¸à¸¹à¹à¸à¸à¸à¸³à¸¥à¸±à¸à¸¢à¸·à¸ à¹à¸¥à¸°à¸ªà¸à¸²à¸à¸à¸µà¹à¸à¸¥à¸²à¸à¹à¸à¹à¸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5291051" cy="2975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" descr="à¹à¸à¸ à¸²à¸à¸­à¸²à¸à¸à¸°à¸¡à¸µ 2 à¸à¸, à¸à¸¹à¹à¸à¸à¸à¸³à¸¥à¸±à¸à¸¢à¸·à¸, à¸ªà¸à¸²à¸à¸à¸µà¹à¸à¸¥à¸²à¸à¹à¸à¹à¸ à¹à¸¥à¸°à¸­à¸²à¸«à¸²à¸£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103385" cy="3241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D:\ศิริณรวี\รูปกิจกรรมทั่วไป\IMG_25601128_1714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1676"/>
            <a:ext cx="2736304" cy="205222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28800"/>
            <a:ext cx="2628900" cy="147637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6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>
                <a:latin typeface="TH SarabunIT๙" panose="020B0500040200020003" pitchFamily="34" charset="-34"/>
              </a:rPr>
              <a:t>เทศบาลตำบลเดิมบาง จังหวัดสุพรรณบุรี</a:t>
            </a:r>
            <a:endParaRPr lang="th-TH" dirty="0">
              <a:latin typeface="TH SarabunIT๙" panose="020B0500040200020003" pitchFamily="34" charset="-34"/>
            </a:endParaRPr>
          </a:p>
        </p:txBody>
      </p:sp>
      <p:pic>
        <p:nvPicPr>
          <p:cNvPr id="4" name="Picture 2" descr="à¹à¸à¸ à¸²à¸à¸­à¸²à¸à¸à¸°à¸¡à¸µ 16 à¸à¸, à¸à¸à¸à¸µà¹à¸¢à¸´à¹à¸¡, à¸à¸¹à¹à¸à¸à¸à¸³à¸¥à¸±à¸à¸¢à¸·à¸, à¸à¹à¸à¹à¸¡à¹, à¸à¹à¸à¸à¸·à¸, à¸ªà¸à¸²à¸à¸à¸µà¹à¸à¸¥à¸²à¸à¹à¸à¹à¸ à¹à¸¥à¸°à¸à¸£à¸£à¸¡à¸à¸²à¸à¸´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88840"/>
            <a:ext cx="5544616" cy="424847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92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 smtClean="0"/>
              <a:t>แนว</a:t>
            </a:r>
            <a:r>
              <a:rPr lang="th-TH" b="1" dirty="0"/>
              <a:t>ทางการแก้ไขปัญหาและ</a:t>
            </a:r>
            <a:r>
              <a:rPr lang="th-TH" b="1" dirty="0" smtClean="0"/>
              <a:t>พัฒนา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23528" y="1916832"/>
            <a:ext cx="8424936" cy="4392488"/>
          </a:xfrm>
        </p:spPr>
        <p:txBody>
          <a:bodyPr>
            <a:noAutofit/>
          </a:bodyPr>
          <a:lstStyle/>
          <a:p>
            <a:pPr algn="thaiDist"/>
            <a:r>
              <a:rPr lang="th-TH" dirty="0" smtClean="0">
                <a:solidFill>
                  <a:schemeClr val="tx1"/>
                </a:solidFill>
                <a:cs typeface="TH SarabunIT๙" panose="020B0500040200020003" pitchFamily="34" charset="-34"/>
              </a:rPr>
              <a:t>องค์การ</a:t>
            </a:r>
            <a:r>
              <a:rPr lang="th-TH" dirty="0">
                <a:solidFill>
                  <a:schemeClr val="tx1"/>
                </a:solidFill>
                <a:cs typeface="TH SarabunIT๙" panose="020B0500040200020003" pitchFamily="34" charset="-34"/>
              </a:rPr>
              <a:t>บริหารส่วนตำบลบ้านหาด จึงได้จัดทำโครงการ นวัตกรรมขยะสร้างสุข  เพื่อเป็นแนวทางในการขับเคลื่อนการบริหารจัดการขยะใน</a:t>
            </a:r>
            <a:r>
              <a:rPr lang="th-TH" dirty="0" smtClean="0">
                <a:solidFill>
                  <a:schemeClr val="tx1"/>
                </a:solidFill>
                <a:cs typeface="TH SarabunIT๙" panose="020B0500040200020003" pitchFamily="34" charset="-34"/>
              </a:rPr>
              <a:t>พื้นที่ หน่วยงาน สถานที่ราชการ โรงเรียน ศูนย์พัฒนาเด็กเล็ก </a:t>
            </a:r>
            <a:r>
              <a:rPr lang="th-TH" dirty="0">
                <a:solidFill>
                  <a:schemeClr val="tx1"/>
                </a:solidFill>
                <a:cs typeface="TH SarabunIT๙" panose="020B0500040200020003" pitchFamily="34" charset="-34"/>
              </a:rPr>
              <a:t>โดยสร้างรูปแบบการดำเนินงานเพื่อให้มีความสอดคล้องกันและเพื่อกำหนดเป็นเป้าหมายในอนาคต ซึ่งเด็ก เยาวชน ประชาชน ในพื้นที่ตำบลบ้านหาด จะต้องได้รับประโยชน์จากโครงการและเห็นคุณค่าของการคัดแยกขยะ  ขยะจะสร้างคุณค่าและสร้างความสุขให้กับ เด็ก เยาวชน ประชาชน อย่างไร  ซึ่งเป้าหมายความสำเร็จของนวัตกรรมขยะสร้างสุขจะประกอบไปด้วย  ขยะสร้างการเรียนรู้ ขยะสร้างรายได้  ขยะสร้างสวัสดิการ ขยะสร้างสุขภาพ ขยะสร้างสิ่งแวดล้อม  และขยะสร้างจิตสำนึก </a:t>
            </a:r>
            <a:endParaRPr lang="en-US" dirty="0">
              <a:solidFill>
                <a:schemeClr val="tx1"/>
              </a:solidFill>
              <a:cs typeface="TH SarabunIT๙" panose="020B0500040200020003" pitchFamily="34" charset="-34"/>
            </a:endParaRPr>
          </a:p>
          <a:p>
            <a:pPr algn="thaiDist"/>
            <a:endParaRPr lang="th-TH" dirty="0">
              <a:solidFill>
                <a:schemeClr val="tx1"/>
              </a:solidFill>
              <a:cs typeface="TH SarabunIT๙" panose="020B0500040200020003" pitchFamily="34" charset="-34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646" y="5517232"/>
            <a:ext cx="421442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55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th-TH" sz="4400" dirty="0" smtClean="0">
                <a:latin typeface="TH SarabunIT๙" panose="020B0500040200020003" pitchFamily="34" charset="-34"/>
              </a:rPr>
              <a:t>องค์การบริหารส่วนตำบลวังไทร  จังหวัดกำแพงเพชร</a:t>
            </a:r>
            <a:endParaRPr lang="th-TH" sz="4400" dirty="0">
              <a:latin typeface="TH SarabunIT๙" panose="020B0500040200020003" pitchFamily="34" charset="-34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601633" cy="34512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53" y="2060848"/>
            <a:ext cx="4073485" cy="305511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2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err="1" smtClean="0">
                <a:latin typeface="TH SarabunIT๙" panose="020B0500040200020003" pitchFamily="34" charset="-34"/>
              </a:rPr>
              <a:t>อบต</a:t>
            </a:r>
            <a:r>
              <a:rPr lang="th-TH" dirty="0" smtClean="0">
                <a:latin typeface="TH SarabunIT๙" panose="020B0500040200020003" pitchFamily="34" charset="-34"/>
              </a:rPr>
              <a:t>.ละลม  และ </a:t>
            </a:r>
            <a:r>
              <a:rPr lang="th-TH" dirty="0" err="1" smtClean="0">
                <a:latin typeface="TH SarabunIT๙" panose="020B0500040200020003" pitchFamily="34" charset="-34"/>
              </a:rPr>
              <a:t>อบต</a:t>
            </a:r>
            <a:r>
              <a:rPr lang="th-TH" dirty="0" smtClean="0">
                <a:latin typeface="TH SarabunIT๙" panose="020B0500040200020003" pitchFamily="34" charset="-34"/>
              </a:rPr>
              <a:t>.สระลงเรือ จังหวัดกาญจนบุรี</a:t>
            </a:r>
            <a:endParaRPr lang="th-TH" dirty="0">
              <a:latin typeface="TH SarabunIT๙" panose="020B0500040200020003" pitchFamily="34" charset="-34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4886"/>
            <a:ext cx="4392488" cy="329511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48880"/>
            <a:ext cx="4169496" cy="312712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42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/>
              <a:t>การเผยแพร่ประชาสัมพันธ์</a:t>
            </a:r>
            <a:r>
              <a:rPr lang="th-TH" b="1" dirty="0" smtClean="0"/>
              <a:t>ผลงาน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z="3200" dirty="0" smtClean="0"/>
              <a:t>เผยแพร่</a:t>
            </a:r>
            <a:r>
              <a:rPr lang="th-TH" sz="3200" dirty="0"/>
              <a:t>ผ่านรายการโทรทัศน์ ชุมชนคุณธรรม ช่อง </a:t>
            </a:r>
            <a:r>
              <a:rPr lang="en-US" sz="3200" dirty="0" smtClean="0"/>
              <a:t>NBT </a:t>
            </a:r>
            <a:r>
              <a:rPr lang="th-TH" sz="3200" dirty="0" smtClean="0"/>
              <a:t>เคเบิ้ลทีวี</a:t>
            </a:r>
            <a:endParaRPr lang="en-US" sz="3200" dirty="0"/>
          </a:p>
          <a:p>
            <a:pPr lvl="0"/>
            <a:r>
              <a:rPr lang="th-TH" sz="3200" dirty="0"/>
              <a:t>เข้าร่วมกิจกรรม “เวที </a:t>
            </a:r>
            <a:r>
              <a:rPr lang="en-US" sz="3200" dirty="0"/>
              <a:t>TED TLAK </a:t>
            </a:r>
            <a:r>
              <a:rPr lang="th-TH" sz="3200" dirty="0"/>
              <a:t>” ในเวทีสานพลังสร้างปัญญา พัฒนาเด็กปฐมวัย ในหัวข้อหลักสูตรขยะกับการพัฒนา</a:t>
            </a:r>
            <a:r>
              <a:rPr lang="th-TH" sz="3200" dirty="0" smtClean="0"/>
              <a:t>ท้องถิ่น </a:t>
            </a:r>
            <a:r>
              <a:rPr lang="th-TH" sz="3200" dirty="0" err="1" smtClean="0"/>
              <a:t>อิม</a:t>
            </a:r>
            <a:r>
              <a:rPr lang="th-TH" sz="3200" dirty="0" err="1"/>
              <a:t>แพค</a:t>
            </a:r>
            <a:r>
              <a:rPr lang="th-TH" sz="3200" dirty="0"/>
              <a:t>อารีน่าเมืองทองธานี </a:t>
            </a:r>
            <a:endParaRPr lang="en-US" sz="3200" dirty="0"/>
          </a:p>
          <a:p>
            <a:pPr lvl="0"/>
            <a:r>
              <a:rPr lang="th-TH" sz="3200" dirty="0"/>
              <a:t>จัดนิทรรศการตำบลต้นแบบการจัดการขยะ ณ  ศาลากลางจังหวัดเพชรบุรี  ที่ว่าการอำเภอบ้านลาด  </a:t>
            </a:r>
            <a:r>
              <a:rPr lang="th-TH" sz="3200" dirty="0" smtClean="0"/>
              <a:t>โรงแรม</a:t>
            </a:r>
            <a:r>
              <a:rPr lang="th-TH" sz="3200" dirty="0"/>
              <a:t>ลองบีชชะอำ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40123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488747" y="474303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th-TH" sz="3600" dirty="0" smtClean="0">
                <a:latin typeface="TH SarabunIT๙" panose="020B0500040200020003" pitchFamily="34" charset="-34"/>
              </a:rPr>
              <a:t>วิทยากรฐานแลกเปลี่ยนเรียนรู้เรื่องการบริหารจัดการขยะ </a:t>
            </a:r>
            <a:br>
              <a:rPr lang="th-TH" sz="3600" dirty="0" smtClean="0">
                <a:latin typeface="TH SarabunIT๙" panose="020B0500040200020003" pitchFamily="34" charset="-34"/>
              </a:rPr>
            </a:br>
            <a:r>
              <a:rPr lang="th-TH" sz="3600" dirty="0" smtClean="0">
                <a:latin typeface="TH SarabunIT๙" panose="020B0500040200020003" pitchFamily="34" charset="-34"/>
              </a:rPr>
              <a:t>ณ เมืองทองธานี</a:t>
            </a:r>
            <a:endParaRPr lang="th-TH" sz="3600" dirty="0">
              <a:latin typeface="TH SarabunIT๙" panose="020B0500040200020003" pitchFamily="34" charset="-34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817640" cy="286323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E:\Master\Desktop\thaihealth_bdhiopsv46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341585"/>
            <a:ext cx="3616931" cy="241128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72" y="1487226"/>
            <a:ext cx="3782888" cy="2837166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55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951"/>
            <a:ext cx="4392488" cy="329436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5704"/>
            <a:ext cx="3960440" cy="297033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9040"/>
            <a:ext cx="3456384" cy="259228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37" y="705339"/>
            <a:ext cx="3240360" cy="243027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24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th-TH" sz="4000" dirty="0" smtClean="0">
                <a:latin typeface="TH SarabunIT๙" panose="020B0500040200020003" pitchFamily="34" charset="-34"/>
              </a:rPr>
              <a:t>วิทยากรบรรยายพิเศษเรื่อง การบริหารจัดการขยะ </a:t>
            </a:r>
            <a:br>
              <a:rPr lang="th-TH" sz="4000" dirty="0" smtClean="0">
                <a:latin typeface="TH SarabunIT๙" panose="020B0500040200020003" pitchFamily="34" charset="-34"/>
              </a:rPr>
            </a:br>
            <a:r>
              <a:rPr lang="th-TH" sz="4000" dirty="0" smtClean="0">
                <a:latin typeface="TH SarabunIT๙" panose="020B0500040200020003" pitchFamily="34" charset="-34"/>
              </a:rPr>
              <a:t>เวทีสานพลัง สร้างปัญญา พัฒนาเด็กปฐมวัยและประถมศึกษา</a:t>
            </a:r>
            <a:endParaRPr lang="th-TH" sz="4000" dirty="0">
              <a:latin typeface="TH SarabunIT๙" panose="020B0500040200020003" pitchFamily="34" charset="-34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768085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11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 descr="D:\ศิริณรวี\เวทีสานพลัง62\15559054708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704856" cy="5779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0270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/>
          </a:bodyPr>
          <a:lstStyle/>
          <a:p>
            <a:r>
              <a:rPr lang="th-TH" dirty="0" smtClean="0"/>
              <a:t>จัดนิทรรศการขยะสร้างสุข </a:t>
            </a:r>
            <a:r>
              <a:rPr lang="th-TH" dirty="0" err="1" smtClean="0"/>
              <a:t>อบต</a:t>
            </a:r>
            <a:r>
              <a:rPr lang="th-TH" dirty="0" smtClean="0"/>
              <a:t>.บ้านในดง</a:t>
            </a:r>
            <a:endParaRPr lang="th-TH" dirty="0"/>
          </a:p>
        </p:txBody>
      </p:sp>
      <p:pic>
        <p:nvPicPr>
          <p:cNvPr id="8194" name="Picture 2" descr="D:\ศิริณรวี\ลงรูปกพ.63\FB_IMG_15657968995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7308580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3933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h-TH" sz="4000" dirty="0" smtClean="0">
                <a:latin typeface="TH SarabunIT๙" panose="020B0500040200020003" pitchFamily="34" charset="-34"/>
              </a:rPr>
              <a:t>กิจกรรม จัดนิทรรศการ  การบริหารจัดการขยะ  </a:t>
            </a:r>
            <a:br>
              <a:rPr lang="th-TH" sz="4000" dirty="0" smtClean="0">
                <a:latin typeface="TH SarabunIT๙" panose="020B0500040200020003" pitchFamily="34" charset="-34"/>
              </a:rPr>
            </a:br>
            <a:r>
              <a:rPr lang="th-TH" sz="4000" dirty="0" smtClean="0">
                <a:latin typeface="TH SarabunIT๙" panose="020B0500040200020003" pitchFamily="34" charset="-34"/>
              </a:rPr>
              <a:t>ณ ที่ว่าการอำเภอบ้าลาด</a:t>
            </a:r>
            <a:endParaRPr lang="th-TH" sz="4000" dirty="0">
              <a:latin typeface="TH SarabunIT๙" panose="020B0500040200020003" pitchFamily="34" charset="-34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94992"/>
            <a:ext cx="3384376" cy="451250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16832"/>
            <a:ext cx="3384376" cy="451250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0751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026" y="3790715"/>
            <a:ext cx="3768416" cy="2826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52275"/>
            <a:ext cx="3816424" cy="2862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30" y="492696"/>
            <a:ext cx="3875418" cy="290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39146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th-TH" b="1" dirty="0"/>
              <a:t>4</a:t>
            </a:r>
            <a:r>
              <a:rPr lang="th-TH" b="1" dirty="0" smtClean="0"/>
              <a:t>.</a:t>
            </a:r>
            <a:r>
              <a:rPr lang="th-TH" b="1" dirty="0" smtClean="0"/>
              <a:t>จุดประสงค์ </a:t>
            </a:r>
            <a:r>
              <a:rPr lang="th-TH" b="1" dirty="0"/>
              <a:t>และเป้าหมาย ของการ</a:t>
            </a:r>
            <a:r>
              <a:rPr lang="th-TH" b="1" dirty="0" smtClean="0"/>
              <a:t>ดำเนินงาน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389120"/>
          </a:xfrm>
        </p:spPr>
        <p:txBody>
          <a:bodyPr>
            <a:normAutofit fontScale="92500" lnSpcReduction="20000"/>
          </a:bodyPr>
          <a:lstStyle/>
          <a:p>
            <a:r>
              <a:rPr lang="th-TH" b="1" dirty="0" smtClean="0"/>
              <a:t>จุดประสงค์</a:t>
            </a:r>
            <a:endParaRPr lang="en-US" dirty="0"/>
          </a:p>
          <a:p>
            <a:pPr lvl="0"/>
            <a:r>
              <a:rPr lang="th-TH" dirty="0"/>
              <a:t>เพื่อส่งเสริมให้เด็ก เยาวชน ผู้ปกครอง ดำเนินกิจกรรม ลด คัดแยก และ</a:t>
            </a:r>
            <a:r>
              <a:rPr lang="th-TH" dirty="0" smtClean="0"/>
              <a:t>นำกลับขยะมา</a:t>
            </a:r>
            <a:r>
              <a:rPr lang="th-TH" dirty="0"/>
              <a:t>ใช้ประโยชน์ และส่งเสริมให้มีความรู้ความเข้าใจและดำเนินการคัดแยกขยะจากต้นทางได้อย่างถูกต้องตามหลักวิชาการ  </a:t>
            </a:r>
            <a:endParaRPr lang="en-US" dirty="0"/>
          </a:p>
          <a:p>
            <a:pPr lvl="0"/>
            <a:r>
              <a:rPr lang="th-TH" dirty="0"/>
              <a:t>เพื่อปลูกฝังจิตสำนึกให้กับเด็กในศูนย์พัฒนาเด็กเล็ก  ในการลด คัดแยกขยะ นำขยะกลับมาใช้ประโยชน์ใหม่ในชุมชน  และส่งเสริมการมีส่วนร่วมกับองค์กรปกครองส่วนท้องถิ่นในการจัดการขยะและเห็นคุณค่าและประโยชน์จากการแยกขยะที่ถูกวิธี</a:t>
            </a:r>
            <a:endParaRPr lang="en-US" dirty="0"/>
          </a:p>
          <a:p>
            <a:pPr lvl="0"/>
            <a:r>
              <a:rPr lang="th-TH" dirty="0"/>
              <a:t>เพื่อจัดตั้งศูนย์เรียนรู้ และครัวเรือนต้นแบบในการบริหารจัดการขยะ  และสามารถเป็นแหล่งเรียนรู้ให้แก่หน่วยงานอื่นได้  	</a:t>
            </a:r>
            <a:endParaRPr lang="en-US" dirty="0"/>
          </a:p>
          <a:p>
            <a:pPr lvl="0"/>
            <a:r>
              <a:rPr lang="th-TH" dirty="0"/>
              <a:t>เพื่อส่งเสริมการขับเคลื่อนการจัดตั้งกองทุนขยะพัฒนาคุณภาพชีวิต   </a:t>
            </a:r>
            <a:endParaRPr lang="en-US" dirty="0"/>
          </a:p>
          <a:p>
            <a:r>
              <a:rPr lang="th-TH" dirty="0" smtClean="0"/>
              <a:t>เพื่อ</a:t>
            </a:r>
            <a:r>
              <a:rPr lang="th-TH" dirty="0"/>
              <a:t>ส่งเสริมแนวทางให้เกิดการบูร</a:t>
            </a:r>
            <a:r>
              <a:rPr lang="th-TH" dirty="0" err="1"/>
              <a:t>ณา</a:t>
            </a:r>
            <a:r>
              <a:rPr lang="th-TH" dirty="0"/>
              <a:t>การการดำเนินงานร่วมกันตามแนวทาง “</a:t>
            </a:r>
            <a:r>
              <a:rPr lang="th-TH" dirty="0" smtClean="0"/>
              <a:t>ประชารัฐ</a:t>
            </a:r>
            <a:r>
              <a:rPr lang="th-TH" dirty="0"/>
              <a:t>”   และมีการนำไปให้เหมาะสมกับสภาพปัญหาที่เกิดขึ้นของพื้นที่ และ</a:t>
            </a:r>
            <a:r>
              <a:rPr lang="th-TH" dirty="0" smtClean="0"/>
              <a:t>สามารถดำเนินการ</a:t>
            </a:r>
            <a:r>
              <a:rPr lang="th-TH" dirty="0"/>
              <a:t>จัดการขยะมูลฝอยชุมชนได้อย่างถูกต้องและมีประสิทธิภาพ</a:t>
            </a:r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7234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768752" cy="5080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267416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905506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959317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200800" cy="571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580920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h-TH" sz="4400" dirty="0" smtClean="0"/>
              <a:t> </a:t>
            </a:r>
            <a:r>
              <a:rPr lang="th-TH" sz="4400" dirty="0" err="1" smtClean="0"/>
              <a:t>รายการฮี</a:t>
            </a:r>
            <a:r>
              <a:rPr lang="th-TH" sz="4400" dirty="0" smtClean="0"/>
              <a:t>โร่ต้านโกง เรื่องการจัดการขยะ</a:t>
            </a:r>
            <a:endParaRPr lang="th-TH" sz="44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4104456" cy="275155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4077072"/>
            <a:ext cx="3672407" cy="244827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72" y="1556792"/>
            <a:ext cx="3444466" cy="229631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93096"/>
            <a:ext cx="3456384" cy="230425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4209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323528" y="548680"/>
            <a:ext cx="8712968" cy="3384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th-TH" sz="8000" dirty="0" smtClean="0"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จบการนำเสนอ</a:t>
            </a:r>
          </a:p>
        </p:txBody>
      </p:sp>
      <p:pic>
        <p:nvPicPr>
          <p:cNvPr id="3" name="Picture 6" descr="E:\Master\Pictures\image69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76" y="4981912"/>
            <a:ext cx="8948067" cy="135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33503"/>
            <a:ext cx="1889922" cy="16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52" y="2492896"/>
            <a:ext cx="2339752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90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th-TH" b="1" dirty="0"/>
              <a:t>เป้าหมาย</a:t>
            </a:r>
            <a:r>
              <a:rPr lang="th-TH" b="1" dirty="0" smtClean="0"/>
              <a:t>ความสำเร็จ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1668172"/>
            <a:ext cx="8229600" cy="438912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th-TH" dirty="0" smtClean="0"/>
              <a:t>ส่งเสริม</a:t>
            </a:r>
            <a:r>
              <a:rPr lang="th-TH" dirty="0"/>
              <a:t>ให้ผู้ปกครองมีรายได้เพิ่มขึ้นจากการจำหน่ายขยะรีไซเคิล ผักปลอด สารพิษ ลดใช้สารเคมี เป็นการลดรายจ่ายเพิ่มรายได้แก่ครอบครัว</a:t>
            </a:r>
            <a:r>
              <a:rPr lang="th-TH" u="sng" dirty="0"/>
              <a:t> </a:t>
            </a:r>
            <a:endParaRPr lang="en-US" dirty="0"/>
          </a:p>
          <a:p>
            <a:pPr lvl="0"/>
            <a:r>
              <a:rPr lang="th-TH" dirty="0"/>
              <a:t>จัดตั้งกองทุนขยะพัฒนาคุณภาพชีวิต  สร้างสวัสดิการให้แก่เด็กเด็กในศูนย์พัฒนาเด็กเล็ก ได้รับสวัสดิการจากกองทุนรับบริจาคขยะ  </a:t>
            </a:r>
            <a:endParaRPr lang="en-US" dirty="0"/>
          </a:p>
          <a:p>
            <a:pPr lvl="0"/>
            <a:r>
              <a:rPr lang="th-TH" dirty="0"/>
              <a:t>ส่งเสริมให้ศูนย์พัฒนาเด็กเล็ก มีสภาพแวดล้อมน่าอยู่  ศูนย์พัฒนาเด็กเล็กมีความสะอาดชุมชนมีความสะอาด ปลอดขยะ น่าอยู่ น่าอาศัย ลดมลพิษทางอากาศ  สิ่งแวดล้อมดี  สุขภาพกายและใจดีมีความสุข</a:t>
            </a:r>
            <a:endParaRPr lang="en-US" dirty="0"/>
          </a:p>
          <a:p>
            <a:pPr lvl="0"/>
            <a:r>
              <a:rPr lang="th-TH" dirty="0"/>
              <a:t>ร่วมสร้างจิตสำนึก เด็ก ผู้ปกครอง บุคลากรทางการศึกษา มีความรู้ความเข้าใจในการคัดแยกขยะต้นทางและประชาชนมีความรักต่อชุมชนของตนเอง ร่วมสร้างชุมชนให้น่าอยู่</a:t>
            </a:r>
            <a:endParaRPr lang="en-US" dirty="0"/>
          </a:p>
          <a:p>
            <a:pPr lvl="0"/>
            <a:r>
              <a:rPr lang="th-TH" dirty="0"/>
              <a:t>ส่งเสริม สนับสนุนให้ศูนย์พัฒนาเด็กเล็กจัดทำหลักสูตรขยะท้องถิ่นและนำมาสอนให้กับเด็กในศูนย์พัฒนาเด็กเล็ก</a:t>
            </a:r>
            <a:endParaRPr lang="en-US" dirty="0"/>
          </a:p>
          <a:p>
            <a:endParaRPr lang="th-TH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646" y="5517232"/>
            <a:ext cx="421442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29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5.  </a:t>
            </a:r>
            <a:r>
              <a:rPr lang="th-TH" sz="4000" b="1" dirty="0"/>
              <a:t>ขั้นตอนการดำเนินงาน กระบวนการผลิตผลงาน รูปแบบวิธีการในการพัฒนาสถานศึกษาสู่ความเป็นเลิศ </a:t>
            </a:r>
            <a:endParaRPr lang="th-TH" sz="40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h-TH" b="1" dirty="0" smtClean="0"/>
              <a:t>การ</a:t>
            </a:r>
            <a:r>
              <a:rPr lang="th-TH" b="1" dirty="0"/>
              <a:t>ออกแบบผลงานนวัตกรรมหรือแนวทางปฏิบัติ</a:t>
            </a:r>
            <a:endParaRPr lang="en-US" dirty="0"/>
          </a:p>
          <a:p>
            <a:pPr lvl="0"/>
            <a:r>
              <a:rPr lang="th-TH" dirty="0"/>
              <a:t>ขยะสร้างการเรียนรู้</a:t>
            </a:r>
            <a:r>
              <a:rPr lang="en-US" dirty="0"/>
              <a:t>  </a:t>
            </a:r>
            <a:r>
              <a:rPr lang="th-TH" dirty="0"/>
              <a:t>โดยกำหนดเป็นหลักสูตรเพื่อให้นำไปจัดการเรียนการสอนให้เด็ก การผลิตสื่อการเรียนการสอนให้เด็ก</a:t>
            </a:r>
            <a:endParaRPr lang="en-US" dirty="0"/>
          </a:p>
          <a:p>
            <a:pPr lvl="0"/>
            <a:r>
              <a:rPr lang="th-TH" dirty="0"/>
              <a:t>ขยะสร้างรายได้  โดยการส่งเสริมให้ผู้ปกครอง เด็กและบุคลากรทางการศึกษาแยกขยะและนำไปจำหน่ายเป็นรายได้ของครัวเรือน และศูนย์พัฒนาเด็กเล็ก</a:t>
            </a:r>
            <a:endParaRPr lang="en-US" dirty="0"/>
          </a:p>
          <a:p>
            <a:pPr lvl="0"/>
            <a:r>
              <a:rPr lang="th-TH" dirty="0"/>
              <a:t>ขยะสร้างสิ่งแวดล้อม โดยการส่งเสริมให้ศูนย์พัฒนาเด็กเล็กและบ้านผู้ปกครองเด็กทำปุ๋ยหมักจากขยะอินทรีย์</a:t>
            </a:r>
            <a:endParaRPr lang="en-US" dirty="0"/>
          </a:p>
          <a:p>
            <a:pPr lvl="0"/>
            <a:r>
              <a:rPr lang="th-TH" dirty="0"/>
              <a:t>ขยะสร้างสุขภาพ โดย ส่งเสริมให้ผู้ปกครองปลูกผักปลอดสารพิษเพื่อประกอบอาหารให้กับ</a:t>
            </a:r>
            <a:r>
              <a:rPr lang="th-TH" dirty="0" smtClean="0"/>
              <a:t>เด็ก</a:t>
            </a:r>
            <a:r>
              <a:rPr lang="th-TH" dirty="0"/>
              <a:t>ขยะสร้างสวัสดิการ โดยจัดตั้งกองทุนขยะเพื่อนำมาจัดสวัสดิการให้แก่เด็ก เช่น จัดซื้อชุดพละ ชุดนักเรียน ฯลฯ</a:t>
            </a:r>
            <a:endParaRPr lang="en-US" dirty="0"/>
          </a:p>
          <a:p>
            <a:pPr lvl="0"/>
            <a:r>
              <a:rPr lang="th-TH" dirty="0"/>
              <a:t>ขยะสร้างจิตสำนึก โดยการอบรมให้ความรู้แก่ผู้ปกครอง เด็ก บุคลากรทางการศึกษาให้มีจิตสำนึกในและเห็นความสำคัญของการคัดแยกขยะ</a:t>
            </a:r>
            <a:endParaRPr lang="en-US" dirty="0"/>
          </a:p>
          <a:p>
            <a:pPr lvl="0"/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8392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5"/>
          <a:stretch/>
        </p:blipFill>
        <p:spPr bwMode="auto">
          <a:xfrm>
            <a:off x="467544" y="0"/>
            <a:ext cx="82089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55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2333</TotalTime>
  <Words>2537</Words>
  <Application>Microsoft Office PowerPoint</Application>
  <PresentationFormat>นำเสนอทางหน้าจอ (4:3)</PresentationFormat>
  <Paragraphs>140</Paragraphs>
  <Slides>64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64</vt:i4>
      </vt:variant>
    </vt:vector>
  </HeadingPairs>
  <TitlesOfParts>
    <vt:vector size="65" baseType="lpstr">
      <vt:lpstr>ไหลเวียน</vt:lpstr>
      <vt:lpstr>งานนำเสนอ PowerPoint</vt:lpstr>
      <vt:lpstr>งานนำเสนอ PowerPoint</vt:lpstr>
      <vt:lpstr>งานนำเสนอ PowerPoint</vt:lpstr>
      <vt:lpstr>3. ความเป็นมาและสภาพปัญหา</vt:lpstr>
      <vt:lpstr>แนวทางการแก้ไขปัญหาและพัฒนา</vt:lpstr>
      <vt:lpstr> 4.จุดประสงค์ และเป้าหมาย ของการดำเนินงาน</vt:lpstr>
      <vt:lpstr>เป้าหมายความสำเร็จ</vt:lpstr>
      <vt:lpstr>5.  ขั้นตอนการดำเนินงาน กระบวนการผลิตผลงาน รูปแบบวิธีการในการพัฒนาสถานศึกษาสู่ความเป็นเลิศ </vt:lpstr>
      <vt:lpstr>งานนำเสนอ PowerPoint</vt:lpstr>
      <vt:lpstr>การดำเนินงานตามกิจกรรม</vt:lpstr>
      <vt:lpstr>ศูนย์เรียนรู้การบริหารจัดการขยะของ ศพด.บ้านหาด</vt:lpstr>
      <vt:lpstr>งานนำเสนอ PowerPoint</vt:lpstr>
      <vt:lpstr>กิจกรรมการให้ความรู้เรื่องการคัดแยกขยะกับเด็ก  </vt:lpstr>
      <vt:lpstr>งานนำเสนอ PowerPoint</vt:lpstr>
      <vt:lpstr>งานนำเสนอ PowerPoint</vt:lpstr>
      <vt:lpstr>กิจกรรมสอนให้เด็ก ๆ ได้เรียนรู้วิธีการทำปุ๋ยหมัก</vt:lpstr>
      <vt:lpstr>กิจกรรมงานประดิษฐ์จากวัสดุเหลือใช้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แปลงผักปลอดสารพิษ สำหรับประกอบอาหารกลางวัน</vt:lpstr>
      <vt:lpstr>การทำปุ๋ยหมักจากขยะเศษอาหารในโรงเรียน</vt:lpstr>
      <vt:lpstr> กิจกรรมนำครัวเรือนต้นแบบการคัดแยกขยะฯ เข้าศึกษาดูงาน  ณ อบต.ดอนแก้ว และเทศบาลตำบลบ้านหลวง จังหวัดเชียงใหม่ </vt:lpstr>
      <vt:lpstr>   รณรงค์แต่งชุดรีไซเคิล และการแสดง  “เต้นประกอบเพลงเขยิบมาแยกขยะ”   </vt:lpstr>
      <vt:lpstr> จัดตั้งโรงเรือนคัดแยกขยะ </vt:lpstr>
      <vt:lpstr>ติดตั้งป้ายประชาสัมพันธ์การคัดแยกขยะ</vt:lpstr>
      <vt:lpstr>เครื่องอัดถุงพลาสติก</vt:lpstr>
      <vt:lpstr>ประสิทธิภาพของการดำเนินงาน</vt:lpstr>
      <vt:lpstr>การใช้ทรัพยากร</vt:lpstr>
      <vt:lpstr>6.  ผลการดำเนินการ/ผลสัมฤทธิ์/ประโยชน์ที่ได้รับ </vt:lpstr>
      <vt:lpstr>ผลสัมฤทธิ์ของงาน</vt:lpstr>
      <vt:lpstr>ประโยชน์ที่ได้รับ</vt:lpstr>
      <vt:lpstr>7.  ปัจจัยความสำเร็จ</vt:lpstr>
      <vt:lpstr>8.  บทเรียนที่ได้รับ (Lesson Learned)</vt:lpstr>
      <vt:lpstr>ข้อคิดจากการดำเนินงาน</vt:lpstr>
      <vt:lpstr>9.  การเผยแพร่/การได้รับการยอมรับ/รางวัลที่ได้รับรางวัลที่ได้รับเกี่ยวกับการบริหารจัดการขยะ</vt:lpstr>
      <vt:lpstr>ประกาศนียบัตรตำบลต้นแบบ การจัดการสิ่งแวดล้อมและขยะ จากโรงพยาบาลบ้านลาด อำเภอบ้านลาด จังหวัดเพชรบุรี</vt:lpstr>
      <vt:lpstr>งานนำเสนอ PowerPoint</vt:lpstr>
      <vt:lpstr> รางวัลชนะเลิศ   โครงการประกวดการจัดการขยะมูลฝอยชุมชน ประจำปี 2560 ระดับอำเภอบ้านลาด</vt:lpstr>
      <vt:lpstr>การเผยแพร่และการเป็นศูนย์เรียนรู้การบริหารจัดการขยะ </vt:lpstr>
      <vt:lpstr>เทศบาลตำบลหนองระเวียง จังหวัดนครราชสีมา</vt:lpstr>
      <vt:lpstr>องค์การบริหารส่วนตำบลนาอิน จังหวัดอุตรดิษถ์</vt:lpstr>
      <vt:lpstr>งานนำเสนอ PowerPoint</vt:lpstr>
      <vt:lpstr>องค์การบริหารส่วนตำบลหนองกระทุ่ม จังหวัดสิงห์บุรี</vt:lpstr>
      <vt:lpstr>เทศบาลเมืองอ่างทอง จังหวัดอ่างทอง</vt:lpstr>
      <vt:lpstr>องค์การบริหารส่วนตำบลสวนพริกไทย จังหวัดปทุมธานี</vt:lpstr>
      <vt:lpstr>องค์การบริหารส่วนตำบลขอนยูง จังหวัดอุดรธานี</vt:lpstr>
      <vt:lpstr>เทศบาลตำบลเดิมบาง จังหวัดสุพรรณบุรี</vt:lpstr>
      <vt:lpstr>องค์การบริหารส่วนตำบลวังไทร  จังหวัดกำแพงเพชร</vt:lpstr>
      <vt:lpstr>อบต.ละลม  และ อบต.สระลงเรือ จังหวัดกาญจนบุรี</vt:lpstr>
      <vt:lpstr>การเผยแพร่ประชาสัมพันธ์ผลงาน</vt:lpstr>
      <vt:lpstr>วิทยากรฐานแลกเปลี่ยนเรียนรู้เรื่องการบริหารจัดการขยะ  ณ เมืองทองธานี</vt:lpstr>
      <vt:lpstr>งานนำเสนอ PowerPoint</vt:lpstr>
      <vt:lpstr>วิทยากรบรรยายพิเศษเรื่อง การบริหารจัดการขยะ  เวทีสานพลัง สร้างปัญญา พัฒนาเด็กปฐมวัยและประถมศึกษา</vt:lpstr>
      <vt:lpstr>งานนำเสนอ PowerPoint</vt:lpstr>
      <vt:lpstr>จัดนิทรรศการขยะสร้างสุข อบต.บ้านในดง</vt:lpstr>
      <vt:lpstr>กิจกรรม จัดนิทรรศการ  การบริหารจัดการขยะ   ณ ที่ว่าการอำเภอบ้าลาด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รายการฮีโร่ต้านโกง เรื่องการจัดการขยะ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Master</dc:creator>
  <cp:lastModifiedBy>Master</cp:lastModifiedBy>
  <cp:revision>121</cp:revision>
  <cp:lastPrinted>2019-10-10T03:51:23Z</cp:lastPrinted>
  <dcterms:created xsi:type="dcterms:W3CDTF">2018-12-17T02:50:57Z</dcterms:created>
  <dcterms:modified xsi:type="dcterms:W3CDTF">2020-08-18T01:55:04Z</dcterms:modified>
</cp:coreProperties>
</file>